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37"/>
  </p:notesMasterIdLst>
  <p:handoutMasterIdLst>
    <p:handoutMasterId r:id="rId38"/>
  </p:handoutMasterIdLst>
  <p:sldIdLst>
    <p:sldId id="256" r:id="rId2"/>
    <p:sldId id="323" r:id="rId3"/>
    <p:sldId id="371" r:id="rId4"/>
    <p:sldId id="392" r:id="rId5"/>
    <p:sldId id="385" r:id="rId6"/>
    <p:sldId id="386" r:id="rId7"/>
    <p:sldId id="387" r:id="rId8"/>
    <p:sldId id="388" r:id="rId9"/>
    <p:sldId id="389" r:id="rId10"/>
    <p:sldId id="390" r:id="rId11"/>
    <p:sldId id="391" r:id="rId12"/>
    <p:sldId id="382" r:id="rId13"/>
    <p:sldId id="383" r:id="rId14"/>
    <p:sldId id="362" r:id="rId15"/>
    <p:sldId id="375" r:id="rId16"/>
    <p:sldId id="377" r:id="rId17"/>
    <p:sldId id="370" r:id="rId18"/>
    <p:sldId id="384" r:id="rId19"/>
    <p:sldId id="363" r:id="rId20"/>
    <p:sldId id="364" r:id="rId21"/>
    <p:sldId id="379" r:id="rId22"/>
    <p:sldId id="376" r:id="rId23"/>
    <p:sldId id="272" r:id="rId24"/>
    <p:sldId id="373" r:id="rId25"/>
    <p:sldId id="369" r:id="rId26"/>
    <p:sldId id="343" r:id="rId27"/>
    <p:sldId id="365" r:id="rId28"/>
    <p:sldId id="356" r:id="rId29"/>
    <p:sldId id="366" r:id="rId30"/>
    <p:sldId id="348" r:id="rId31"/>
    <p:sldId id="354" r:id="rId32"/>
    <p:sldId id="319" r:id="rId33"/>
    <p:sldId id="380" r:id="rId34"/>
    <p:sldId id="381" r:id="rId35"/>
    <p:sldId id="311" r:id="rId36"/>
  </p:sldIdLst>
  <p:sldSz cx="14630400" cy="8229600"/>
  <p:notesSz cx="9144000" cy="6858000"/>
  <p:defaultTextStyle>
    <a:defPPr>
      <a:defRPr lang="en-US"/>
    </a:defPPr>
    <a:lvl1pPr algn="l" rtl="0" eaLnBrk="0" fontAlgn="base" hangingPunct="0">
      <a:spcBef>
        <a:spcPct val="0"/>
      </a:spcBef>
      <a:spcAft>
        <a:spcPct val="0"/>
      </a:spcAft>
      <a:defRPr sz="4600" b="1" kern="1200">
        <a:solidFill>
          <a:schemeClr val="tx1"/>
        </a:solidFill>
        <a:latin typeface="Arial" charset="0"/>
        <a:ea typeface="+mn-ea"/>
        <a:cs typeface="+mn-cs"/>
      </a:defRPr>
    </a:lvl1pPr>
    <a:lvl2pPr marL="652463" indent="-195263" algn="l" rtl="0" eaLnBrk="0" fontAlgn="base" hangingPunct="0">
      <a:spcBef>
        <a:spcPct val="0"/>
      </a:spcBef>
      <a:spcAft>
        <a:spcPct val="0"/>
      </a:spcAft>
      <a:defRPr sz="4600" b="1" kern="1200">
        <a:solidFill>
          <a:schemeClr val="tx1"/>
        </a:solidFill>
        <a:latin typeface="Arial" charset="0"/>
        <a:ea typeface="+mn-ea"/>
        <a:cs typeface="+mn-cs"/>
      </a:defRPr>
    </a:lvl2pPr>
    <a:lvl3pPr marL="1304925" indent="-390525" algn="l" rtl="0" eaLnBrk="0" fontAlgn="base" hangingPunct="0">
      <a:spcBef>
        <a:spcPct val="0"/>
      </a:spcBef>
      <a:spcAft>
        <a:spcPct val="0"/>
      </a:spcAft>
      <a:defRPr sz="4600" b="1" kern="1200">
        <a:solidFill>
          <a:schemeClr val="tx1"/>
        </a:solidFill>
        <a:latin typeface="Arial" charset="0"/>
        <a:ea typeface="+mn-ea"/>
        <a:cs typeface="+mn-cs"/>
      </a:defRPr>
    </a:lvl3pPr>
    <a:lvl4pPr marL="1958975" indent="-587375" algn="l" rtl="0" eaLnBrk="0" fontAlgn="base" hangingPunct="0">
      <a:spcBef>
        <a:spcPct val="0"/>
      </a:spcBef>
      <a:spcAft>
        <a:spcPct val="0"/>
      </a:spcAft>
      <a:defRPr sz="4600" b="1" kern="1200">
        <a:solidFill>
          <a:schemeClr val="tx1"/>
        </a:solidFill>
        <a:latin typeface="Arial" charset="0"/>
        <a:ea typeface="+mn-ea"/>
        <a:cs typeface="+mn-cs"/>
      </a:defRPr>
    </a:lvl4pPr>
    <a:lvl5pPr marL="2611438" indent="-782638" algn="l" rtl="0" eaLnBrk="0" fontAlgn="base" hangingPunct="0">
      <a:spcBef>
        <a:spcPct val="0"/>
      </a:spcBef>
      <a:spcAft>
        <a:spcPct val="0"/>
      </a:spcAft>
      <a:defRPr sz="4600" b="1" kern="1200">
        <a:solidFill>
          <a:schemeClr val="tx1"/>
        </a:solidFill>
        <a:latin typeface="Arial" charset="0"/>
        <a:ea typeface="+mn-ea"/>
        <a:cs typeface="+mn-cs"/>
      </a:defRPr>
    </a:lvl5pPr>
    <a:lvl6pPr marL="2286000" algn="l" defTabSz="914400" rtl="0" eaLnBrk="1" latinLnBrk="0" hangingPunct="1">
      <a:defRPr sz="4600" b="1" kern="1200">
        <a:solidFill>
          <a:schemeClr val="tx1"/>
        </a:solidFill>
        <a:latin typeface="Arial" charset="0"/>
        <a:ea typeface="+mn-ea"/>
        <a:cs typeface="+mn-cs"/>
      </a:defRPr>
    </a:lvl6pPr>
    <a:lvl7pPr marL="2743200" algn="l" defTabSz="914400" rtl="0" eaLnBrk="1" latinLnBrk="0" hangingPunct="1">
      <a:defRPr sz="4600" b="1" kern="1200">
        <a:solidFill>
          <a:schemeClr val="tx1"/>
        </a:solidFill>
        <a:latin typeface="Arial" charset="0"/>
        <a:ea typeface="+mn-ea"/>
        <a:cs typeface="+mn-cs"/>
      </a:defRPr>
    </a:lvl7pPr>
    <a:lvl8pPr marL="3200400" algn="l" defTabSz="914400" rtl="0" eaLnBrk="1" latinLnBrk="0" hangingPunct="1">
      <a:defRPr sz="4600" b="1" kern="1200">
        <a:solidFill>
          <a:schemeClr val="tx1"/>
        </a:solidFill>
        <a:latin typeface="Arial" charset="0"/>
        <a:ea typeface="+mn-ea"/>
        <a:cs typeface="+mn-cs"/>
      </a:defRPr>
    </a:lvl8pPr>
    <a:lvl9pPr marL="3657600" algn="l" defTabSz="914400" rtl="0" eaLnBrk="1" latinLnBrk="0" hangingPunct="1">
      <a:defRPr sz="4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88BB"/>
    <a:srgbClr val="336699"/>
    <a:srgbClr val="FF9300"/>
    <a:srgbClr val="FF40FF"/>
    <a:srgbClr val="BCD631"/>
    <a:srgbClr val="F4DADE"/>
    <a:srgbClr val="F8A7E9"/>
    <a:srgbClr val="E5A3AD"/>
    <a:srgbClr val="79D2F3"/>
    <a:srgbClr val="9DD1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5" autoAdjust="0"/>
    <p:restoredTop sz="75716"/>
  </p:normalViewPr>
  <p:slideViewPr>
    <p:cSldViewPr snapToGrid="0">
      <p:cViewPr>
        <p:scale>
          <a:sx n="102" d="100"/>
          <a:sy n="102" d="100"/>
        </p:scale>
        <p:origin x="1016" y="-112"/>
      </p:cViewPr>
      <p:guideLst>
        <p:guide orient="horz" pos="2592"/>
        <p:guide pos="460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eaLnBrk="1" hangingPunct="1">
              <a:defRPr sz="1200"/>
            </a:lvl1pPr>
          </a:lstStyle>
          <a:p>
            <a:pPr>
              <a:defRPr/>
            </a:pPr>
            <a:endParaRPr lang="en-US" dirty="0">
              <a:latin typeface="Avenir Next Condensed Demi Bold" charset="0"/>
            </a:endParaRPr>
          </a:p>
        </p:txBody>
      </p:sp>
      <p:sp>
        <p:nvSpPr>
          <p:cNvPr id="3" name="Date Placeholder 2"/>
          <p:cNvSpPr>
            <a:spLocks noGrp="1"/>
          </p:cNvSpPr>
          <p:nvPr>
            <p:ph type="dt" sz="quarter" idx="1"/>
          </p:nvPr>
        </p:nvSpPr>
        <p:spPr>
          <a:xfrm>
            <a:off x="5180013" y="0"/>
            <a:ext cx="3962400" cy="344488"/>
          </a:xfrm>
          <a:prstGeom prst="rect">
            <a:avLst/>
          </a:prstGeom>
        </p:spPr>
        <p:txBody>
          <a:bodyPr vert="horz" lIns="91440" tIns="45720" rIns="91440" bIns="45720" rtlCol="0"/>
          <a:lstStyle>
            <a:lvl1pPr algn="r" eaLnBrk="1" hangingPunct="1">
              <a:defRPr sz="1200"/>
            </a:lvl1pPr>
          </a:lstStyle>
          <a:p>
            <a:pPr>
              <a:defRPr/>
            </a:pPr>
            <a:fld id="{3726D4BF-139C-A749-A62A-978151389237}" type="datetimeFigureOut">
              <a:rPr lang="en-US">
                <a:latin typeface="Avenir Next Condensed Demi Bold" charset="0"/>
              </a:rPr>
              <a:pPr>
                <a:defRPr/>
              </a:pPr>
              <a:t>12/5/19</a:t>
            </a:fld>
            <a:endParaRPr lang="en-US" dirty="0">
              <a:latin typeface="Avenir Next Condensed Demi Bold" charset="0"/>
            </a:endParaRPr>
          </a:p>
        </p:txBody>
      </p:sp>
      <p:sp>
        <p:nvSpPr>
          <p:cNvPr id="4" name="Footer Placeholder 3"/>
          <p:cNvSpPr>
            <a:spLocks noGrp="1"/>
          </p:cNvSpPr>
          <p:nvPr>
            <p:ph type="ftr" sz="quarter" idx="2"/>
          </p:nvPr>
        </p:nvSpPr>
        <p:spPr>
          <a:xfrm>
            <a:off x="0" y="6513513"/>
            <a:ext cx="3962400" cy="344487"/>
          </a:xfrm>
          <a:prstGeom prst="rect">
            <a:avLst/>
          </a:prstGeom>
        </p:spPr>
        <p:txBody>
          <a:bodyPr vert="horz" lIns="91440" tIns="45720" rIns="91440" bIns="45720" rtlCol="0" anchor="b"/>
          <a:lstStyle>
            <a:lvl1pPr algn="l" eaLnBrk="1" hangingPunct="1">
              <a:defRPr sz="1200"/>
            </a:lvl1pPr>
          </a:lstStyle>
          <a:p>
            <a:pPr>
              <a:defRPr/>
            </a:pPr>
            <a:endParaRPr lang="en-US" dirty="0">
              <a:latin typeface="Avenir Next Condensed Demi Bold" charset="0"/>
            </a:endParaRPr>
          </a:p>
        </p:txBody>
      </p:sp>
      <p:sp>
        <p:nvSpPr>
          <p:cNvPr id="5" name="Slide Number Placeholder 4"/>
          <p:cNvSpPr>
            <a:spLocks noGrp="1"/>
          </p:cNvSpPr>
          <p:nvPr>
            <p:ph type="sldNum" sz="quarter" idx="3"/>
          </p:nvPr>
        </p:nvSpPr>
        <p:spPr>
          <a:xfrm>
            <a:off x="5180013" y="6513513"/>
            <a:ext cx="3962400" cy="344487"/>
          </a:xfrm>
          <a:prstGeom prst="rect">
            <a:avLst/>
          </a:prstGeom>
        </p:spPr>
        <p:txBody>
          <a:bodyPr vert="horz" lIns="91440" tIns="45720" rIns="91440" bIns="45720" rtlCol="0" anchor="b"/>
          <a:lstStyle>
            <a:lvl1pPr algn="r" eaLnBrk="1" hangingPunct="1">
              <a:defRPr sz="1200"/>
            </a:lvl1pPr>
          </a:lstStyle>
          <a:p>
            <a:pPr>
              <a:defRPr/>
            </a:pPr>
            <a:fld id="{D00A7641-1680-2949-BB42-9924A08FEAF0}" type="slidenum">
              <a:rPr lang="en-US">
                <a:latin typeface="Avenir Next Condensed Demi Bold" charset="0"/>
              </a:rPr>
              <a:pPr>
                <a:defRPr/>
              </a:pPr>
              <a:t>‹#›</a:t>
            </a:fld>
            <a:endParaRPr lang="en-US" dirty="0">
              <a:latin typeface="Avenir Next Condensed Demi Bold" charset="0"/>
            </a:endParaRPr>
          </a:p>
        </p:txBody>
      </p:sp>
    </p:spTree>
  </p:cSld>
  <p:clrMap bg1="lt1" tx1="dk1" bg2="lt2" tx2="dk2" accent1="accent1" accent2="accent2" accent3="accent3" accent4="accent4" accent5="accent5" accent6="accent6" hlink="hlink" folHlink="folHlink"/>
</p:handoutMaster>
</file>

<file path=ppt/media/image1.jpg>
</file>

<file path=ppt/media/image12.tiff>
</file>

<file path=ppt/media/image13.tiff>
</file>

<file path=ppt/media/image14.tiff>
</file>

<file path=ppt/media/image15.png>
</file>

<file path=ppt/media/image17.png>
</file>

<file path=ppt/media/image18.png>
</file>

<file path=ppt/media/image19.png>
</file>

<file path=ppt/media/image2.tiff>
</file>

<file path=ppt/media/image3.tiff>
</file>

<file path=ppt/media/image4.tiff>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47" name="Rectangle 3"/>
          <p:cNvSpPr>
            <a:spLocks noGrp="1" noChangeArrowheads="1"/>
          </p:cNvSpPr>
          <p:nvPr>
            <p:ph type="dt" idx="1"/>
          </p:nvPr>
        </p:nvSpPr>
        <p:spPr bwMode="auto">
          <a:xfrm>
            <a:off x="5181600" y="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b="0">
                <a:latin typeface="Times New Roman" pitchFamily="18" charset="0"/>
              </a:defRPr>
            </a:lvl1pPr>
          </a:lstStyle>
          <a:p>
            <a:pPr>
              <a:defRPr/>
            </a:pPr>
            <a:endParaRPr lang="en-US" altLang="en-US"/>
          </a:p>
        </p:txBody>
      </p:sp>
      <p:sp>
        <p:nvSpPr>
          <p:cNvPr id="8196" name="Rectangle 4"/>
          <p:cNvSpPr>
            <a:spLocks noGrp="1" noRot="1" noChangeAspect="1" noChangeArrowheads="1" noTextEdit="1"/>
          </p:cNvSpPr>
          <p:nvPr>
            <p:ph type="sldImg" idx="2"/>
          </p:nvPr>
        </p:nvSpPr>
        <p:spPr bwMode="auto">
          <a:xfrm>
            <a:off x="2286000" y="514350"/>
            <a:ext cx="4572000" cy="257175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sp>
      <p:sp>
        <p:nvSpPr>
          <p:cNvPr id="6149" name="Rectangle 5"/>
          <p:cNvSpPr>
            <a:spLocks noGrp="1" noChangeArrowheads="1"/>
          </p:cNvSpPr>
          <p:nvPr>
            <p:ph type="body" sz="quarter" idx="3"/>
          </p:nvPr>
        </p:nvSpPr>
        <p:spPr bwMode="auto">
          <a:xfrm>
            <a:off x="1219200" y="3257550"/>
            <a:ext cx="6705600"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6150" name="Rectangle 6"/>
          <p:cNvSpPr>
            <a:spLocks noGrp="1" noChangeArrowheads="1"/>
          </p:cNvSpPr>
          <p:nvPr>
            <p:ph type="ftr" sz="quarter" idx="4"/>
          </p:nvPr>
        </p:nvSpPr>
        <p:spPr bwMode="auto">
          <a:xfrm>
            <a:off x="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b="0">
                <a:latin typeface="Times New Roman" pitchFamily="18" charset="0"/>
              </a:defRPr>
            </a:lvl1pPr>
          </a:lstStyle>
          <a:p>
            <a:pPr>
              <a:defRPr/>
            </a:pPr>
            <a:endParaRPr lang="en-US" altLang="en-US"/>
          </a:p>
        </p:txBody>
      </p:sp>
      <p:sp>
        <p:nvSpPr>
          <p:cNvPr id="6151" name="Rectangle 7"/>
          <p:cNvSpPr>
            <a:spLocks noGrp="1" noChangeArrowheads="1"/>
          </p:cNvSpPr>
          <p:nvPr>
            <p:ph type="sldNum" sz="quarter" idx="5"/>
          </p:nvPr>
        </p:nvSpPr>
        <p:spPr bwMode="auto">
          <a:xfrm>
            <a:off x="5181600" y="6515100"/>
            <a:ext cx="3962400"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b="0">
                <a:latin typeface="Times New Roman" charset="0"/>
              </a:defRPr>
            </a:lvl1pPr>
          </a:lstStyle>
          <a:p>
            <a:pPr>
              <a:defRPr/>
            </a:pPr>
            <a:fld id="{5EF4DCDE-C28A-9F4F-96B4-DD83CBB6471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700" kern="1200">
        <a:solidFill>
          <a:schemeClr val="tx1"/>
        </a:solidFill>
        <a:latin typeface="Times New Roman" pitchFamily="18" charset="0"/>
        <a:ea typeface="+mn-ea"/>
        <a:cs typeface="+mn-cs"/>
      </a:defRPr>
    </a:lvl1pPr>
    <a:lvl2pPr marL="652463" algn="l" rtl="0" eaLnBrk="0" fontAlgn="base" hangingPunct="0">
      <a:spcBef>
        <a:spcPct val="30000"/>
      </a:spcBef>
      <a:spcAft>
        <a:spcPct val="0"/>
      </a:spcAft>
      <a:defRPr sz="1700" kern="1200">
        <a:solidFill>
          <a:schemeClr val="tx1"/>
        </a:solidFill>
        <a:latin typeface="Times New Roman" pitchFamily="18" charset="0"/>
        <a:ea typeface="+mn-ea"/>
        <a:cs typeface="+mn-cs"/>
      </a:defRPr>
    </a:lvl2pPr>
    <a:lvl3pPr marL="1304925" algn="l" rtl="0" eaLnBrk="0" fontAlgn="base" hangingPunct="0">
      <a:spcBef>
        <a:spcPct val="30000"/>
      </a:spcBef>
      <a:spcAft>
        <a:spcPct val="0"/>
      </a:spcAft>
      <a:defRPr sz="1700" kern="1200">
        <a:solidFill>
          <a:schemeClr val="tx1"/>
        </a:solidFill>
        <a:latin typeface="Times New Roman" pitchFamily="18" charset="0"/>
        <a:ea typeface="+mn-ea"/>
        <a:cs typeface="+mn-cs"/>
      </a:defRPr>
    </a:lvl3pPr>
    <a:lvl4pPr marL="1958975" algn="l" rtl="0" eaLnBrk="0" fontAlgn="base" hangingPunct="0">
      <a:spcBef>
        <a:spcPct val="30000"/>
      </a:spcBef>
      <a:spcAft>
        <a:spcPct val="0"/>
      </a:spcAft>
      <a:defRPr sz="1700" kern="1200">
        <a:solidFill>
          <a:schemeClr val="tx1"/>
        </a:solidFill>
        <a:latin typeface="Times New Roman" pitchFamily="18" charset="0"/>
        <a:ea typeface="+mn-ea"/>
        <a:cs typeface="+mn-cs"/>
      </a:defRPr>
    </a:lvl4pPr>
    <a:lvl5pPr marL="2611438" algn="l" rtl="0" eaLnBrk="0" fontAlgn="base" hangingPunct="0">
      <a:spcBef>
        <a:spcPct val="30000"/>
      </a:spcBef>
      <a:spcAft>
        <a:spcPct val="0"/>
      </a:spcAft>
      <a:defRPr sz="1700" kern="1200">
        <a:solidFill>
          <a:schemeClr val="tx1"/>
        </a:solidFill>
        <a:latin typeface="Times New Roman" pitchFamily="18" charset="0"/>
        <a:ea typeface="+mn-ea"/>
        <a:cs typeface="+mn-cs"/>
      </a:defRPr>
    </a:lvl5pPr>
    <a:lvl6pPr marL="3265551" algn="l" defTabSz="1306220" rtl="0" eaLnBrk="1" latinLnBrk="0" hangingPunct="1">
      <a:defRPr sz="1700" kern="1200">
        <a:solidFill>
          <a:schemeClr val="tx1"/>
        </a:solidFill>
        <a:latin typeface="+mn-lt"/>
        <a:ea typeface="+mn-ea"/>
        <a:cs typeface="+mn-cs"/>
      </a:defRPr>
    </a:lvl6pPr>
    <a:lvl7pPr marL="3918661" algn="l" defTabSz="1306220" rtl="0" eaLnBrk="1" latinLnBrk="0" hangingPunct="1">
      <a:defRPr sz="1700" kern="1200">
        <a:solidFill>
          <a:schemeClr val="tx1"/>
        </a:solidFill>
        <a:latin typeface="+mn-lt"/>
        <a:ea typeface="+mn-ea"/>
        <a:cs typeface="+mn-cs"/>
      </a:defRPr>
    </a:lvl7pPr>
    <a:lvl8pPr marL="4571771" algn="l" defTabSz="1306220" rtl="0" eaLnBrk="1" latinLnBrk="0" hangingPunct="1">
      <a:defRPr sz="1700" kern="1200">
        <a:solidFill>
          <a:schemeClr val="tx1"/>
        </a:solidFill>
        <a:latin typeface="+mn-lt"/>
        <a:ea typeface="+mn-ea"/>
        <a:cs typeface="+mn-cs"/>
      </a:defRPr>
    </a:lvl8pPr>
    <a:lvl9pPr marL="5224882" algn="l" defTabSz="1306220" rtl="0" eaLnBrk="1" latinLnBrk="0" hangingPunct="1">
      <a:defRPr sz="1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the biggest losers"!</a:t>
            </a:r>
          </a:p>
          <a:p>
            <a:endParaRPr lang="en-US" baseline="0" dirty="0" smtClean="0"/>
          </a:p>
          <a:p>
            <a:endParaRPr lang="en-US" baseline="0" dirty="0" smtClean="0"/>
          </a:p>
          <a:p>
            <a:endParaRPr lang="en-US" baseline="0" dirty="0" smtClean="0"/>
          </a:p>
          <a:p>
            <a:r>
              <a:rPr lang="en-US" baseline="0" dirty="0" smtClean="0"/>
              <a:t>General: with more intuition and more accessible. Number of specific slides too</a:t>
            </a:r>
          </a:p>
          <a:p>
            <a:r>
              <a:rPr lang="en-US" baseline="0" dirty="0" smtClean="0"/>
              <a:t>Remember your audience: maybe don't know need kath18</a:t>
            </a:r>
          </a:p>
          <a:p>
            <a:endParaRPr lang="en-US" baseline="0" dirty="0" smtClean="0"/>
          </a:p>
          <a:p>
            <a:r>
              <a:rPr lang="en-US" baseline="0" dirty="0" smtClean="0"/>
              <a:t>Make sure the slides fill the whole screen</a:t>
            </a:r>
          </a:p>
          <a:p>
            <a:endParaRPr lang="en-US" baseline="0" dirty="0" smtClean="0"/>
          </a:p>
          <a:p>
            <a:r>
              <a:rPr lang="en-US" baseline="0" dirty="0" smtClean="0"/>
              <a:t>it's an interesting </a:t>
            </a:r>
            <a:r>
              <a:rPr lang="en-US" baseline="0" dirty="0" err="1" smtClean="0"/>
              <a:t>qestion</a:t>
            </a:r>
            <a:r>
              <a:rPr lang="en-US" baseline="0" dirty="0" smtClean="0"/>
              <a:t>. there's a lot of things that </a:t>
            </a:r>
            <a:r>
              <a:rPr lang="en-US" baseline="0" dirty="0" err="1" smtClean="0"/>
              <a:t>dnns</a:t>
            </a:r>
            <a:r>
              <a:rPr lang="en-US" baseline="0" dirty="0" smtClean="0"/>
              <a:t> apply to. a lot of things like image based . there's been at least one attempt made to be done in language modeling that </a:t>
            </a:r>
            <a:r>
              <a:rPr lang="en-US" baseline="0" dirty="0" err="1" smtClean="0"/>
              <a:t>idn't</a:t>
            </a:r>
            <a:r>
              <a:rPr lang="en-US" baseline="0" dirty="0" smtClean="0"/>
              <a:t> work but it's not clear why</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1</a:t>
            </a:fld>
            <a:endParaRPr lang="en-US" altLang="en-US"/>
          </a:p>
        </p:txBody>
      </p:sp>
    </p:spTree>
    <p:extLst>
      <p:ext uri="{BB962C8B-B14F-4D97-AF65-F5344CB8AC3E}">
        <p14:creationId xmlns:p14="http://schemas.microsoft.com/office/powerpoint/2010/main" val="19182415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en-US" altLang="x-none" dirty="0">
                <a:latin typeface="Times New Roman" charset="0"/>
              </a:rPr>
              <a:t>Can we avoid doing the backwards pass so often? What if there are examples that are more </a:t>
            </a:r>
            <a:r>
              <a:rPr lang="en-US" altLang="x-none" dirty="0" err="1">
                <a:latin typeface="Times New Roman" charset="0"/>
              </a:rPr>
              <a:t>surprinsing</a:t>
            </a:r>
            <a:r>
              <a:rPr lang="en-US" altLang="x-none" dirty="0">
                <a:latin typeface="Times New Roman" charset="0"/>
              </a:rPr>
              <a:t> that teach the </a:t>
            </a:r>
            <a:r>
              <a:rPr lang="en-US" altLang="x-none" dirty="0" err="1">
                <a:latin typeface="Times New Roman" charset="0"/>
              </a:rPr>
              <a:t>ntwork</a:t>
            </a:r>
            <a:r>
              <a:rPr lang="en-US" altLang="x-none" dirty="0">
                <a:latin typeface="Times New Roman" charset="0"/>
              </a:rPr>
              <a:t> more than others?</a:t>
            </a:r>
          </a:p>
          <a:p>
            <a:r>
              <a:rPr lang="en-US" altLang="x-none" dirty="0">
                <a:latin typeface="Times New Roman" charset="0"/>
              </a:rPr>
              <a:t>Backward pass is when the network is learning, so you can learn more from surprising </a:t>
            </a:r>
            <a:r>
              <a:rPr lang="en-US" altLang="x-none" dirty="0" smtClean="0">
                <a:latin typeface="Times New Roman" charset="0"/>
              </a:rPr>
              <a:t>examples</a:t>
            </a: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Standard</a:t>
            </a:r>
            <a:r>
              <a:rPr lang="en-US" altLang="x-none" baseline="0" dirty="0" smtClean="0">
                <a:latin typeface="Times New Roman" charset="0"/>
              </a:rPr>
              <a:t> thing is to train on everything. But like anything there's skew. There's some examples that are more useful to train on everything! Spend more time learning from the hard examples because they're harder. Focus on more </a:t>
            </a:r>
            <a:r>
              <a:rPr lang="en-US" altLang="x-none" baseline="0" dirty="0" err="1" smtClean="0">
                <a:latin typeface="Times New Roman" charset="0"/>
              </a:rPr>
              <a:t>othe</a:t>
            </a:r>
            <a:r>
              <a:rPr lang="en-US" altLang="x-none" baseline="0" dirty="0" smtClean="0">
                <a:latin typeface="Times New Roman" charset="0"/>
              </a:rPr>
              <a:t> </a:t>
            </a:r>
            <a:r>
              <a:rPr lang="en-US" altLang="x-none" baseline="0" dirty="0" err="1" smtClean="0">
                <a:latin typeface="Times New Roman" charset="0"/>
              </a:rPr>
              <a:t>attenton</a:t>
            </a:r>
            <a:r>
              <a:rPr lang="en-US" altLang="x-none" baseline="0" dirty="0" smtClean="0">
                <a:latin typeface="Times New Roman" charset="0"/>
              </a:rPr>
              <a:t> oh </a:t>
            </a:r>
            <a:r>
              <a:rPr lang="en-US" altLang="x-none" baseline="0" dirty="0" err="1" smtClean="0">
                <a:latin typeface="Times New Roman" charset="0"/>
              </a:rPr>
              <a:t>ard</a:t>
            </a:r>
            <a:r>
              <a:rPr lang="en-US" altLang="x-none" baseline="0" dirty="0" smtClean="0">
                <a:latin typeface="Times New Roman" charset="0"/>
              </a:rPr>
              <a:t> </a:t>
            </a:r>
            <a:r>
              <a:rPr lang="en-US" altLang="x-none" baseline="0" dirty="0" err="1" smtClean="0">
                <a:latin typeface="Times New Roman" charset="0"/>
              </a:rPr>
              <a:t>attnetion</a:t>
            </a:r>
            <a:r>
              <a:rPr lang="en-US" altLang="x-none" baseline="0" dirty="0" smtClean="0">
                <a:latin typeface="Times New Roman" charset="0"/>
              </a:rPr>
              <a:t>, not all the attention</a:t>
            </a:r>
          </a:p>
          <a:p>
            <a:endParaRPr lang="en-US" altLang="x-none" baseline="0" dirty="0" smtClean="0">
              <a:latin typeface="Times New Roman" charset="0"/>
            </a:endParaRPr>
          </a:p>
          <a:p>
            <a:r>
              <a:rPr lang="en-US" altLang="x-none" baseline="0" dirty="0" smtClean="0">
                <a:latin typeface="Times New Roman" charset="0"/>
              </a:rPr>
              <a:t>The way we're </a:t>
            </a:r>
            <a:r>
              <a:rPr lang="en-US" altLang="x-none" baseline="0" dirty="0" err="1" smtClean="0">
                <a:latin typeface="Times New Roman" charset="0"/>
              </a:rPr>
              <a:t>gonna</a:t>
            </a:r>
            <a:r>
              <a:rPr lang="en-US" altLang="x-none" baseline="0" dirty="0" smtClean="0">
                <a:latin typeface="Times New Roman" charset="0"/>
              </a:rPr>
              <a:t> reduce the backwards pass, by skipping the backwards pass by the thing that's easy</a:t>
            </a:r>
          </a:p>
          <a:p>
            <a:endParaRPr lang="en-US" altLang="x-none" baseline="0" dirty="0" smtClean="0">
              <a:latin typeface="Times New Roman" charset="0"/>
            </a:endParaRPr>
          </a:p>
          <a:p>
            <a:r>
              <a:rPr lang="en-US" altLang="x-none" baseline="0" dirty="0" smtClean="0">
                <a:latin typeface="Times New Roman" charset="0"/>
              </a:rPr>
              <a:t>Backwards pass is slow -&gt; cosine similarity</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Where are you </a:t>
            </a:r>
            <a:r>
              <a:rPr lang="en-US" altLang="x-none" baseline="0" dirty="0" err="1" smtClean="0">
                <a:latin typeface="Times New Roman" charset="0"/>
              </a:rPr>
              <a:t>gonna</a:t>
            </a:r>
            <a:r>
              <a:rPr lang="en-US" altLang="x-none" baseline="0" dirty="0" smtClean="0">
                <a:latin typeface="Times New Roman" charset="0"/>
              </a:rPr>
              <a:t> find the opportunity is to recognize that they're not all </a:t>
            </a:r>
            <a:r>
              <a:rPr lang="en-US" altLang="x-none" baseline="0" dirty="0" err="1" smtClean="0">
                <a:latin typeface="Times New Roman" charset="0"/>
              </a:rPr>
              <a:t>qually</a:t>
            </a:r>
            <a:r>
              <a:rPr lang="en-US" altLang="x-none" baseline="0" dirty="0" smtClean="0">
                <a:latin typeface="Times New Roman" charset="0"/>
              </a:rPr>
              <a:t> useful (if all math problems are 2+2, then you don't want to remove all of them) if you're working on flashcards, you start skipping the flashcards</a:t>
            </a:r>
          </a:p>
          <a:p>
            <a:endParaRPr lang="en-US" altLang="x-none" baseline="0" dirty="0" smtClean="0">
              <a:latin typeface="Times New Roman" charset="0"/>
            </a:endParaRPr>
          </a:p>
          <a:p>
            <a:r>
              <a:rPr lang="en-US" altLang="x-none" baseline="0" dirty="0" smtClean="0">
                <a:latin typeface="Times New Roman" charset="0"/>
              </a:rPr>
              <a:t>Make this slide into a LOOP. there are many epochs, send all the images through in many epochs, standard training is n epochs so we're going to see N million images. this is where a lot of time is spent. (so you get the iterative feel and how big it is). then you understand why </a:t>
            </a:r>
            <a:r>
              <a:rPr lang="en-US" altLang="x-none" baseline="0" dirty="0" err="1" smtClean="0">
                <a:latin typeface="Times New Roman" charset="0"/>
              </a:rPr>
              <a:t>backprops</a:t>
            </a:r>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why do you start over, debugging the model, trying to improve the accuracy. reducing the time from 80 hours!@ to 40 hours is really </a:t>
            </a:r>
            <a:r>
              <a:rPr lang="en-US" altLang="x-none" baseline="0" dirty="0" err="1" smtClean="0">
                <a:latin typeface="Times New Roman" charset="0"/>
              </a:rPr>
              <a:t>signficant</a:t>
            </a:r>
            <a:r>
              <a:rPr lang="en-US" altLang="x-none" baseline="0" dirty="0" smtClean="0">
                <a:latin typeface="Times New Roman" charset="0"/>
              </a:rPr>
              <a:t>, otherwise you can't try again. The best you can hope for is a factor of 2. Is it significant, well it is because it's a huge debugging cycle.  Less compelling if it's 1 hour</a:t>
            </a:r>
          </a:p>
          <a:p>
            <a:endParaRPr lang="en-US" altLang="x-none" baseline="0" dirty="0" smtClean="0">
              <a:latin typeface="Times New Roman" charset="0"/>
            </a:endParaRPr>
          </a:p>
          <a:p>
            <a:r>
              <a:rPr lang="en-US" altLang="x-none" baseline="0" dirty="0" smtClean="0">
                <a:latin typeface="Times New Roman" charset="0"/>
              </a:rPr>
              <a:t>say "for all experiments we focus on image classification"</a:t>
            </a:r>
          </a:p>
          <a:p>
            <a:endParaRPr lang="en-US" altLang="x-none" baseline="0" dirty="0" smtClean="0">
              <a:latin typeface="Times New Roman" charset="0"/>
            </a:endParaRPr>
          </a:p>
          <a:p>
            <a:r>
              <a:rPr lang="en-US" altLang="x-none" baseline="0" dirty="0" smtClean="0">
                <a:latin typeface="Times New Roman" charset="0"/>
              </a:rPr>
              <a:t>SMART BUT IGNORANT</a:t>
            </a: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13</a:t>
            </a:fld>
            <a:endParaRPr lang="en-US" altLang="en-US"/>
          </a:p>
        </p:txBody>
      </p:sp>
    </p:spTree>
    <p:extLst>
      <p:ext uri="{BB962C8B-B14F-4D97-AF65-F5344CB8AC3E}">
        <p14:creationId xmlns:p14="http://schemas.microsoft.com/office/powerpoint/2010/main" val="10917368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9026" name="Notes Placeholder 2"/>
          <p:cNvSpPr>
            <a:spLocks noGrp="1"/>
          </p:cNvSpPr>
          <p:nvPr>
            <p:ph type="body" idx="1"/>
          </p:nvPr>
        </p:nvSpPr>
        <p:spPr>
          <a:noFill/>
        </p:spPr>
        <p:txBody>
          <a:bodyPr/>
          <a:lstStyle/>
          <a:p>
            <a:r>
              <a:rPr lang="en-US" altLang="x-none" dirty="0" smtClean="0">
                <a:latin typeface="Times New Roman" charset="0"/>
              </a:rPr>
              <a:t>Skip the stale SB bars here. And by the way we've</a:t>
            </a:r>
            <a:r>
              <a:rPr lang="en-US" altLang="x-none" baseline="0" dirty="0" smtClean="0">
                <a:latin typeface="Times New Roman" charset="0"/>
              </a:rPr>
              <a:t> come up with some tricks to reduce the green, but </a:t>
            </a:r>
            <a:r>
              <a:rPr lang="en-US" altLang="x-none" baseline="0" dirty="0" err="1" smtClean="0">
                <a:latin typeface="Times New Roman" charset="0"/>
              </a:rPr>
              <a:t>i</a:t>
            </a:r>
            <a:r>
              <a:rPr lang="en-US" altLang="x-none" baseline="0" dirty="0" smtClean="0">
                <a:latin typeface="Times New Roman" charset="0"/>
              </a:rPr>
              <a:t> wanted to focus your attention right away, there's. </a:t>
            </a:r>
            <a:r>
              <a:rPr lang="en-US" altLang="x-none" baseline="0" dirty="0" err="1" smtClean="0">
                <a:latin typeface="Times New Roman" charset="0"/>
              </a:rPr>
              <a:t>afacotr</a:t>
            </a:r>
            <a:r>
              <a:rPr lang="en-US" altLang="x-none" baseline="0" dirty="0" smtClean="0">
                <a:latin typeface="Times New Roman" charset="0"/>
              </a:rPr>
              <a:t> of 2 potential benefit here to figure out how to reduce the number of </a:t>
            </a:r>
            <a:r>
              <a:rPr lang="en-US" altLang="x-none" baseline="0" dirty="0" err="1" smtClean="0">
                <a:latin typeface="Times New Roman" charset="0"/>
              </a:rPr>
              <a:t>backprops</a:t>
            </a:r>
            <a:r>
              <a:rPr lang="en-US" altLang="x-none" baseline="0" dirty="0" smtClean="0">
                <a:latin typeface="Times New Roman" charset="0"/>
              </a:rPr>
              <a:t>. Do the intuition next --&gt; with the pictures in the back, put the identical graphs. </a:t>
            </a:r>
          </a:p>
          <a:p>
            <a:endParaRPr lang="en-US" altLang="x-none" baseline="0" dirty="0" smtClean="0">
              <a:latin typeface="Times New Roman" charset="0"/>
            </a:endParaRPr>
          </a:p>
          <a:p>
            <a:r>
              <a:rPr lang="en-US" altLang="x-none" baseline="0" dirty="0" smtClean="0">
                <a:latin typeface="Times New Roman" charset="0"/>
              </a:rPr>
              <a:t>Make the green all the same. Make all of them solid colors. Forward selecting can be light green</a:t>
            </a:r>
          </a:p>
          <a:p>
            <a:endParaRPr lang="en-US" altLang="x-none" baseline="0" dirty="0" smtClean="0">
              <a:latin typeface="Times New Roman" charset="0"/>
            </a:endParaRPr>
          </a:p>
          <a:p>
            <a:r>
              <a:rPr lang="en-US" altLang="x-none" baseline="0" dirty="0" smtClean="0">
                <a:latin typeface="Times New Roman" charset="0"/>
              </a:rPr>
              <a:t>it's in hours and it goes to 90. it's a </a:t>
            </a:r>
            <a:r>
              <a:rPr lang="en-US" altLang="x-none" baseline="0" dirty="0" err="1" smtClean="0">
                <a:latin typeface="Times New Roman" charset="0"/>
              </a:rPr>
              <a:t>reltiavely</a:t>
            </a:r>
            <a:r>
              <a:rPr lang="en-US" altLang="x-none" baseline="0" dirty="0" smtClean="0">
                <a:latin typeface="Times New Roman" charset="0"/>
              </a:rPr>
              <a:t> simple training task. that's why t his is important</a:t>
            </a:r>
          </a:p>
          <a:p>
            <a:r>
              <a:rPr lang="en-US" altLang="x-none" baseline="0" dirty="0" smtClean="0">
                <a:latin typeface="Times New Roman" charset="0"/>
              </a:rPr>
              <a:t>same number of </a:t>
            </a:r>
            <a:r>
              <a:rPr lang="en-US" altLang="x-none" baseline="0" dirty="0" err="1" smtClean="0">
                <a:latin typeface="Times New Roman" charset="0"/>
              </a:rPr>
              <a:t>ofrwards</a:t>
            </a:r>
            <a:r>
              <a:rPr lang="en-US" altLang="x-none" baseline="0" dirty="0" smtClean="0">
                <a:latin typeface="Times New Roman" charset="0"/>
              </a:rPr>
              <a:t> and backwards so each </a:t>
            </a:r>
            <a:r>
              <a:rPr lang="en-US" altLang="x-none" baseline="0" dirty="0" err="1" smtClean="0">
                <a:latin typeface="Times New Roman" charset="0"/>
              </a:rPr>
              <a:t>bw</a:t>
            </a:r>
            <a:r>
              <a:rPr lang="en-US" altLang="x-none" baseline="0" dirty="0" smtClean="0">
                <a:latin typeface="Times New Roman" charset="0"/>
              </a:rPr>
              <a:t> is twice the amount of time</a:t>
            </a:r>
          </a:p>
          <a:p>
            <a:endParaRPr lang="en-US" altLang="x-none" baseline="0" dirty="0" smtClean="0">
              <a:latin typeface="Times New Roman" charset="0"/>
            </a:endParaRPr>
          </a:p>
          <a:p>
            <a:r>
              <a:rPr lang="en-US" altLang="x-none" baseline="0" dirty="0" smtClean="0">
                <a:latin typeface="Times New Roman" charset="0"/>
              </a:rPr>
              <a:t>ADD:</a:t>
            </a:r>
          </a:p>
          <a:p>
            <a:r>
              <a:rPr lang="en-US" baseline="0" dirty="0" smtClean="0"/>
              <a:t>decrease time to error</a:t>
            </a:r>
          </a:p>
          <a:p>
            <a:r>
              <a:rPr lang="en-US" baseline="0" dirty="0" smtClean="0"/>
              <a:t>maximize accuracy you get as a function of the amount of time to train</a:t>
            </a:r>
          </a:p>
          <a:p>
            <a:endParaRPr lang="en-US" baseline="0" dirty="0" smtClean="0"/>
          </a:p>
          <a:p>
            <a:r>
              <a:rPr lang="en-US" baseline="0" dirty="0" smtClean="0"/>
              <a:t>I'm showing you this result in terms of a runtime!! </a:t>
            </a:r>
          </a:p>
          <a:p>
            <a:r>
              <a:rPr lang="en-US" baseline="0" dirty="0" smtClean="0"/>
              <a:t>"I'm not going to tell you all the details of this...but this is the result of a particular model being trained. Details to come. </a:t>
            </a:r>
            <a:r>
              <a:rPr lang="en-US" baseline="0" dirty="0" err="1" smtClean="0"/>
              <a:t>WHat</a:t>
            </a:r>
            <a:r>
              <a:rPr lang="en-US" baseline="0" dirty="0" smtClean="0"/>
              <a:t> </a:t>
            </a:r>
            <a:r>
              <a:rPr lang="en-US" baseline="0" dirty="0" err="1" smtClean="0"/>
              <a:t>i</a:t>
            </a:r>
            <a:r>
              <a:rPr lang="en-US" baseline="0" dirty="0" smtClean="0"/>
              <a:t> want you do know bout it. before we do something it looks like this, after we do something it looks like this</a:t>
            </a:r>
            <a:endParaRPr lang="en-US" dirty="0" smtClean="0"/>
          </a:p>
          <a:p>
            <a:endParaRPr lang="x-none" altLang="x-none" dirty="0">
              <a:latin typeface="Times New Roman" charset="0"/>
            </a:endParaRPr>
          </a:p>
        </p:txBody>
      </p:sp>
      <p:sp>
        <p:nvSpPr>
          <p:cNvPr id="129027" name="Slide Number Placeholder 3"/>
          <p:cNvSpPr>
            <a:spLocks noGrp="1"/>
          </p:cNvSpPr>
          <p:nvPr>
            <p:ph type="sldNum" sz="quarter" idx="5"/>
          </p:nvPr>
        </p:nvSpPr>
        <p:spPr>
          <a:noFill/>
        </p:spPr>
        <p:txBody>
          <a:bodyPr/>
          <a:lstStyle/>
          <a:p>
            <a:fld id="{280AD0B6-C052-154D-8E9B-76A93367252D}" type="slidenum">
              <a:rPr lang="en-US" altLang="en-US"/>
              <a:pPr/>
              <a:t>14</a:t>
            </a:fld>
            <a:endParaRPr lang="en-US" altLang="en-US"/>
          </a:p>
        </p:txBody>
      </p:sp>
    </p:spTree>
    <p:extLst>
      <p:ext uri="{BB962C8B-B14F-4D97-AF65-F5344CB8AC3E}">
        <p14:creationId xmlns:p14="http://schemas.microsoft.com/office/powerpoint/2010/main" val="2985286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8130" name="Notes Placeholder 2"/>
          <p:cNvSpPr>
            <a:spLocks noGrp="1"/>
          </p:cNvSpPr>
          <p:nvPr>
            <p:ph type="body" idx="1"/>
          </p:nvPr>
        </p:nvSpPr>
        <p:spPr>
          <a:noFill/>
        </p:spPr>
        <p:txBody>
          <a:bodyPr/>
          <a:lstStyle/>
          <a:p>
            <a:r>
              <a:rPr lang="en-US" altLang="x-none" baseline="0" dirty="0" smtClean="0">
                <a:latin typeface="Times New Roman" charset="0"/>
              </a:rPr>
              <a:t>For example why are each of these being treated equally while the others are treated as unique. What you see happening is that they're </a:t>
            </a:r>
            <a:r>
              <a:rPr lang="en-US" altLang="x-none" baseline="0" dirty="0" err="1" smtClean="0">
                <a:latin typeface="Times New Roman" charset="0"/>
              </a:rPr>
              <a:t>becomming</a:t>
            </a:r>
            <a:r>
              <a:rPr lang="en-US" altLang="x-none" baseline="0" dirty="0" smtClean="0">
                <a:latin typeface="Times New Roman" charset="0"/>
              </a:rPr>
              <a:t> easy even if they weren't before </a:t>
            </a:r>
            <a:r>
              <a:rPr lang="en-US" altLang="x-none" baseline="0" dirty="0" err="1" smtClean="0">
                <a:latin typeface="Times New Roman" charset="0"/>
              </a:rPr>
              <a:t>becuse</a:t>
            </a:r>
            <a:r>
              <a:rPr lang="en-US" altLang="x-none" baseline="0" dirty="0" smtClean="0">
                <a:latin typeface="Times New Roman" charset="0"/>
              </a:rPr>
              <a:t> they're getting so much attention</a:t>
            </a:r>
          </a:p>
          <a:p>
            <a:endParaRPr lang="en-US" altLang="x-none" baseline="0" dirty="0" smtClean="0">
              <a:latin typeface="Times New Roman" charset="0"/>
            </a:endParaRPr>
          </a:p>
          <a:p>
            <a:r>
              <a:rPr lang="en-US" altLang="x-none" baseline="0" dirty="0" smtClean="0">
                <a:latin typeface="Times New Roman" charset="0"/>
              </a:rPr>
              <a:t>the problem isn't just that there are 8 times more of this car than this ostrich. but in </a:t>
            </a:r>
            <a:r>
              <a:rPr lang="en-US" altLang="x-none" baseline="0" dirty="0" err="1" smtClean="0">
                <a:latin typeface="Times New Roman" charset="0"/>
              </a:rPr>
              <a:t>addtion</a:t>
            </a:r>
            <a:r>
              <a:rPr lang="en-US" altLang="x-none" baseline="0" dirty="0" smtClean="0">
                <a:latin typeface="Times New Roman" charset="0"/>
              </a:rPr>
              <a:t>, some examples are just easily learned</a:t>
            </a:r>
          </a:p>
        </p:txBody>
      </p:sp>
      <p:sp>
        <p:nvSpPr>
          <p:cNvPr id="48131" name="Slide Number Placeholder 3"/>
          <p:cNvSpPr>
            <a:spLocks noGrp="1"/>
          </p:cNvSpPr>
          <p:nvPr>
            <p:ph type="sldNum" sz="quarter" idx="5"/>
          </p:nvPr>
        </p:nvSpPr>
        <p:spPr>
          <a:noFill/>
        </p:spPr>
        <p:txBody>
          <a:bodyPr/>
          <a:lstStyle/>
          <a:p>
            <a:fld id="{F6DB1455-4C31-8943-A6B3-3FBF0F2D7B3D}" type="slidenum">
              <a:rPr lang="en-US" altLang="en-US"/>
              <a:pPr/>
              <a:t>15</a:t>
            </a:fld>
            <a:endParaRPr lang="en-US" altLang="en-US"/>
          </a:p>
        </p:txBody>
      </p:sp>
    </p:spTree>
    <p:extLst>
      <p:ext uri="{BB962C8B-B14F-4D97-AF65-F5344CB8AC3E}">
        <p14:creationId xmlns:p14="http://schemas.microsoft.com/office/powerpoint/2010/main" val="16718564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r>
              <a:rPr lang="en-US" altLang="x-none" dirty="0" smtClean="0">
                <a:latin typeface="Times New Roman" charset="0"/>
              </a:rPr>
              <a:t>Can</a:t>
            </a:r>
            <a:r>
              <a:rPr lang="en-US" altLang="x-none" baseline="0" dirty="0" smtClean="0">
                <a:latin typeface="Times New Roman" charset="0"/>
              </a:rPr>
              <a:t> use if we make it really clear about how to interpret this graph. Maybe just remove. Shrink it down, by the way we have experimental evidence that suggest this is right. You can come see me at the poster session</a:t>
            </a:r>
            <a:endParaRPr lang="x-none" altLang="x-none" dirty="0">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16</a:t>
            </a:fld>
            <a:endParaRPr lang="en-US" altLang="en-US"/>
          </a:p>
        </p:txBody>
      </p:sp>
    </p:spTree>
    <p:extLst>
      <p:ext uri="{BB962C8B-B14F-4D97-AF65-F5344CB8AC3E}">
        <p14:creationId xmlns:p14="http://schemas.microsoft.com/office/powerpoint/2010/main" val="7614103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en-US" altLang="x-none" dirty="0">
                <a:latin typeface="Times New Roman" charset="0"/>
              </a:rPr>
              <a:t>Can we avoid doing the backwards pass so often? What if there are examples that are more </a:t>
            </a:r>
            <a:r>
              <a:rPr lang="en-US" altLang="x-none" dirty="0" err="1">
                <a:latin typeface="Times New Roman" charset="0"/>
              </a:rPr>
              <a:t>surprinsing</a:t>
            </a:r>
            <a:r>
              <a:rPr lang="en-US" altLang="x-none" dirty="0">
                <a:latin typeface="Times New Roman" charset="0"/>
              </a:rPr>
              <a:t> that teach the </a:t>
            </a:r>
            <a:r>
              <a:rPr lang="en-US" altLang="x-none" dirty="0" err="1">
                <a:latin typeface="Times New Roman" charset="0"/>
              </a:rPr>
              <a:t>ntwork</a:t>
            </a:r>
            <a:r>
              <a:rPr lang="en-US" altLang="x-none" dirty="0">
                <a:latin typeface="Times New Roman" charset="0"/>
              </a:rPr>
              <a:t> more than others?</a:t>
            </a:r>
          </a:p>
          <a:p>
            <a:r>
              <a:rPr lang="en-US" altLang="x-none" dirty="0">
                <a:latin typeface="Times New Roman" charset="0"/>
              </a:rPr>
              <a:t>Backward pass is when the network is learning, so you can learn more from surprising </a:t>
            </a:r>
            <a:r>
              <a:rPr lang="en-US" altLang="x-none" dirty="0" smtClean="0">
                <a:latin typeface="Times New Roman" charset="0"/>
              </a:rPr>
              <a:t>examples</a:t>
            </a: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Standard</a:t>
            </a:r>
            <a:r>
              <a:rPr lang="en-US" altLang="x-none" baseline="0" dirty="0" smtClean="0">
                <a:latin typeface="Times New Roman" charset="0"/>
              </a:rPr>
              <a:t> thing is to train on everything. But like anything there's skew. There's some examples that are more useful to train on everything! Spend more time learning from the hard examples because they're harder. Focus on more </a:t>
            </a:r>
            <a:r>
              <a:rPr lang="en-US" altLang="x-none" baseline="0" dirty="0" err="1" smtClean="0">
                <a:latin typeface="Times New Roman" charset="0"/>
              </a:rPr>
              <a:t>othe</a:t>
            </a:r>
            <a:r>
              <a:rPr lang="en-US" altLang="x-none" baseline="0" dirty="0" smtClean="0">
                <a:latin typeface="Times New Roman" charset="0"/>
              </a:rPr>
              <a:t> </a:t>
            </a:r>
            <a:r>
              <a:rPr lang="en-US" altLang="x-none" baseline="0" dirty="0" err="1" smtClean="0">
                <a:latin typeface="Times New Roman" charset="0"/>
              </a:rPr>
              <a:t>attenton</a:t>
            </a:r>
            <a:r>
              <a:rPr lang="en-US" altLang="x-none" baseline="0" dirty="0" smtClean="0">
                <a:latin typeface="Times New Roman" charset="0"/>
              </a:rPr>
              <a:t> oh </a:t>
            </a:r>
            <a:r>
              <a:rPr lang="en-US" altLang="x-none" baseline="0" dirty="0" err="1" smtClean="0">
                <a:latin typeface="Times New Roman" charset="0"/>
              </a:rPr>
              <a:t>ard</a:t>
            </a:r>
            <a:r>
              <a:rPr lang="en-US" altLang="x-none" baseline="0" dirty="0" smtClean="0">
                <a:latin typeface="Times New Roman" charset="0"/>
              </a:rPr>
              <a:t> </a:t>
            </a:r>
            <a:r>
              <a:rPr lang="en-US" altLang="x-none" baseline="0" dirty="0" err="1" smtClean="0">
                <a:latin typeface="Times New Roman" charset="0"/>
              </a:rPr>
              <a:t>attnetion</a:t>
            </a:r>
            <a:r>
              <a:rPr lang="en-US" altLang="x-none" baseline="0" dirty="0" smtClean="0">
                <a:latin typeface="Times New Roman" charset="0"/>
              </a:rPr>
              <a:t>, not all the attention</a:t>
            </a:r>
          </a:p>
          <a:p>
            <a:endParaRPr lang="en-US" altLang="x-none" baseline="0" dirty="0" smtClean="0">
              <a:latin typeface="Times New Roman" charset="0"/>
            </a:endParaRPr>
          </a:p>
          <a:p>
            <a:r>
              <a:rPr lang="en-US" altLang="x-none" baseline="0" dirty="0" smtClean="0">
                <a:latin typeface="Times New Roman" charset="0"/>
              </a:rPr>
              <a:t>The way we're </a:t>
            </a:r>
            <a:r>
              <a:rPr lang="en-US" altLang="x-none" baseline="0" dirty="0" err="1" smtClean="0">
                <a:latin typeface="Times New Roman" charset="0"/>
              </a:rPr>
              <a:t>gonna</a:t>
            </a:r>
            <a:r>
              <a:rPr lang="en-US" altLang="x-none" baseline="0" dirty="0" smtClean="0">
                <a:latin typeface="Times New Roman" charset="0"/>
              </a:rPr>
              <a:t> reduce the backwards pass, by skipping the backwards pass by the thing that's easy</a:t>
            </a:r>
          </a:p>
          <a:p>
            <a:endParaRPr lang="en-US" altLang="x-none" baseline="0" dirty="0" smtClean="0">
              <a:latin typeface="Times New Roman" charset="0"/>
            </a:endParaRPr>
          </a:p>
          <a:p>
            <a:r>
              <a:rPr lang="en-US" altLang="x-none" baseline="0" dirty="0" smtClean="0">
                <a:latin typeface="Times New Roman" charset="0"/>
              </a:rPr>
              <a:t>Backwards pass is slow -&gt; cosine similarity</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Where are you </a:t>
            </a:r>
            <a:r>
              <a:rPr lang="en-US" altLang="x-none" baseline="0" dirty="0" err="1" smtClean="0">
                <a:latin typeface="Times New Roman" charset="0"/>
              </a:rPr>
              <a:t>gonna</a:t>
            </a:r>
            <a:r>
              <a:rPr lang="en-US" altLang="x-none" baseline="0" dirty="0" smtClean="0">
                <a:latin typeface="Times New Roman" charset="0"/>
              </a:rPr>
              <a:t> find the opportunity is to recognize that they're not all </a:t>
            </a:r>
            <a:r>
              <a:rPr lang="en-US" altLang="x-none" baseline="0" dirty="0" err="1" smtClean="0">
                <a:latin typeface="Times New Roman" charset="0"/>
              </a:rPr>
              <a:t>qually</a:t>
            </a:r>
            <a:r>
              <a:rPr lang="en-US" altLang="x-none" baseline="0" dirty="0" smtClean="0">
                <a:latin typeface="Times New Roman" charset="0"/>
              </a:rPr>
              <a:t> useful (if all math problems are 2+2, then you don't want to remove all of them) if you're working on flashcards, you start skipping the flashcards</a:t>
            </a:r>
          </a:p>
          <a:p>
            <a:endParaRPr lang="en-US" altLang="x-none" baseline="0" dirty="0" smtClean="0">
              <a:latin typeface="Times New Roman" charset="0"/>
            </a:endParaRPr>
          </a:p>
          <a:p>
            <a:r>
              <a:rPr lang="en-US" altLang="x-none" baseline="0" dirty="0" smtClean="0">
                <a:latin typeface="Times New Roman" charset="0"/>
              </a:rPr>
              <a:t>Make this slide into a LOOP. there are many epochs, send all the images through in many epochs, standard training is n epochs so we're going to see N million images. this is where a lot of time is spent. (so you get the iterative feel and how big it is). then you understand why </a:t>
            </a:r>
            <a:r>
              <a:rPr lang="en-US" altLang="x-none" baseline="0" dirty="0" err="1" smtClean="0">
                <a:latin typeface="Times New Roman" charset="0"/>
              </a:rPr>
              <a:t>backprops</a:t>
            </a:r>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why do you start over, debugging the model, trying to improve the accuracy. reducing the time from 80 hours!@ to 40 hours is really </a:t>
            </a:r>
            <a:r>
              <a:rPr lang="en-US" altLang="x-none" baseline="0" dirty="0" err="1" smtClean="0">
                <a:latin typeface="Times New Roman" charset="0"/>
              </a:rPr>
              <a:t>signficant</a:t>
            </a:r>
            <a:r>
              <a:rPr lang="en-US" altLang="x-none" baseline="0" dirty="0" smtClean="0">
                <a:latin typeface="Times New Roman" charset="0"/>
              </a:rPr>
              <a:t>, otherwise you can't try again. The best you can hope for is a factor of 2. Is it significant, well it is because it's a huge debugging cycle.  Less compelling if it's 1 hour</a:t>
            </a:r>
          </a:p>
          <a:p>
            <a:endParaRPr lang="en-US" altLang="x-none" baseline="0" dirty="0" smtClean="0">
              <a:latin typeface="Times New Roman" charset="0"/>
            </a:endParaRPr>
          </a:p>
          <a:p>
            <a:r>
              <a:rPr lang="en-US" altLang="x-none" baseline="0" dirty="0" smtClean="0">
                <a:latin typeface="Times New Roman" charset="0"/>
              </a:rPr>
              <a:t>say "for all experiments we focus on image classification"</a:t>
            </a:r>
          </a:p>
          <a:p>
            <a:endParaRPr lang="en-US" altLang="x-none" baseline="0" dirty="0" smtClean="0">
              <a:latin typeface="Times New Roman" charset="0"/>
            </a:endParaRPr>
          </a:p>
          <a:p>
            <a:r>
              <a:rPr lang="en-US" altLang="x-none" baseline="0" dirty="0" smtClean="0">
                <a:latin typeface="Times New Roman" charset="0"/>
              </a:rPr>
              <a:t>SMART BUT IGNORANT</a:t>
            </a: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18</a:t>
            </a:fld>
            <a:endParaRPr lang="en-US" altLang="en-US"/>
          </a:p>
        </p:txBody>
      </p:sp>
    </p:spTree>
    <p:extLst>
      <p:ext uri="{BB962C8B-B14F-4D97-AF65-F5344CB8AC3E}">
        <p14:creationId xmlns:p14="http://schemas.microsoft.com/office/powerpoint/2010/main" val="1267397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endParaRPr lang="x-none" altLang="x-none">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19</a:t>
            </a:fld>
            <a:endParaRPr lang="en-US" altLang="en-US"/>
          </a:p>
        </p:txBody>
      </p:sp>
    </p:spTree>
    <p:extLst>
      <p:ext uri="{BB962C8B-B14F-4D97-AF65-F5344CB8AC3E}">
        <p14:creationId xmlns:p14="http://schemas.microsoft.com/office/powerpoint/2010/main" val="19408480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r>
              <a:rPr lang="en-US" altLang="x-none" dirty="0" smtClean="0">
                <a:latin typeface="Times New Roman" charset="0"/>
              </a:rPr>
              <a:t>clamp</a:t>
            </a:r>
            <a:r>
              <a:rPr lang="en-US" altLang="x-none" baseline="0" dirty="0" smtClean="0">
                <a:latin typeface="Times New Roman" charset="0"/>
              </a:rPr>
              <a:t> -&gt; normalize</a:t>
            </a:r>
          </a:p>
          <a:p>
            <a:r>
              <a:rPr lang="en-US" altLang="x-none" baseline="0" dirty="0" smtClean="0">
                <a:latin typeface="Times New Roman" charset="0"/>
              </a:rPr>
              <a:t>Maybe talk about the lower bound, we do revisit all the images probabilistically</a:t>
            </a:r>
            <a:endParaRPr lang="x-none" altLang="x-none" dirty="0">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20</a:t>
            </a:fld>
            <a:endParaRPr lang="en-US" altLang="en-US"/>
          </a:p>
        </p:txBody>
      </p:sp>
    </p:spTree>
    <p:extLst>
      <p:ext uri="{BB962C8B-B14F-4D97-AF65-F5344CB8AC3E}">
        <p14:creationId xmlns:p14="http://schemas.microsoft.com/office/powerpoint/2010/main" val="8775463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22882" name="Notes Placeholder 2"/>
          <p:cNvSpPr>
            <a:spLocks noGrp="1"/>
          </p:cNvSpPr>
          <p:nvPr>
            <p:ph type="body" idx="1"/>
          </p:nvPr>
        </p:nvSpPr>
        <p:spPr>
          <a:noFill/>
        </p:spPr>
        <p:txBody>
          <a:bodyPr/>
          <a:lstStyle/>
          <a:p>
            <a:r>
              <a:rPr lang="en-US" altLang="x-none" dirty="0" smtClean="0">
                <a:latin typeface="Times New Roman" charset="0"/>
              </a:rPr>
              <a:t>clamp</a:t>
            </a:r>
            <a:r>
              <a:rPr lang="en-US" altLang="x-none" baseline="0" dirty="0" smtClean="0">
                <a:latin typeface="Times New Roman" charset="0"/>
              </a:rPr>
              <a:t> -&gt; normalize</a:t>
            </a:r>
          </a:p>
          <a:p>
            <a:r>
              <a:rPr lang="en-US" altLang="x-none" baseline="0" dirty="0" smtClean="0">
                <a:latin typeface="Times New Roman" charset="0"/>
              </a:rPr>
              <a:t>Maybe talk about the lower bound, we do revisit all the images probabilistically</a:t>
            </a:r>
            <a:endParaRPr lang="x-none" altLang="x-none" dirty="0">
              <a:latin typeface="Times New Roman" charset="0"/>
            </a:endParaRPr>
          </a:p>
        </p:txBody>
      </p:sp>
      <p:sp>
        <p:nvSpPr>
          <p:cNvPr id="122883" name="Slide Number Placeholder 3"/>
          <p:cNvSpPr>
            <a:spLocks noGrp="1"/>
          </p:cNvSpPr>
          <p:nvPr>
            <p:ph type="sldNum" sz="quarter" idx="5"/>
          </p:nvPr>
        </p:nvSpPr>
        <p:spPr>
          <a:noFill/>
        </p:spPr>
        <p:txBody>
          <a:bodyPr/>
          <a:lstStyle/>
          <a:p>
            <a:fld id="{8087BF65-3165-614A-9422-7A5F4AE246D2}" type="slidenum">
              <a:rPr lang="en-US" altLang="en-US"/>
              <a:pPr/>
              <a:t>21</a:t>
            </a:fld>
            <a:endParaRPr lang="en-US" altLang="en-US"/>
          </a:p>
        </p:txBody>
      </p:sp>
    </p:spTree>
    <p:extLst>
      <p:ext uri="{BB962C8B-B14F-4D97-AF65-F5344CB8AC3E}">
        <p14:creationId xmlns:p14="http://schemas.microsoft.com/office/powerpoint/2010/main" val="15594331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33122" name="Notes Placeholder 2"/>
          <p:cNvSpPr>
            <a:spLocks noGrp="1"/>
          </p:cNvSpPr>
          <p:nvPr>
            <p:ph type="body" idx="1"/>
          </p:nvPr>
        </p:nvSpPr>
        <p:spPr>
          <a:noFill/>
        </p:spPr>
        <p:txBody>
          <a:bodyPr/>
          <a:lstStyle/>
          <a:p>
            <a:r>
              <a:rPr lang="en-US" altLang="x-none" dirty="0">
                <a:latin typeface="Times New Roman" charset="0"/>
              </a:rPr>
              <a:t>Where the size of the vector corresponds to the number of classes we have</a:t>
            </a:r>
          </a:p>
          <a:p>
            <a:r>
              <a:rPr lang="en-US" altLang="x-none" dirty="0">
                <a:latin typeface="Times New Roman" charset="0"/>
              </a:rPr>
              <a:t>We denote the class the example belongs to, with a 1 at that index</a:t>
            </a:r>
          </a:p>
          <a:p>
            <a:r>
              <a:rPr lang="en-US" altLang="x-none" dirty="0">
                <a:latin typeface="Times New Roman" charset="0"/>
              </a:rPr>
              <a:t>Strength of our belief, normalized to sum up to one</a:t>
            </a:r>
          </a:p>
          <a:p>
            <a:endParaRPr lang="en-US" altLang="x-none" dirty="0">
              <a:latin typeface="Times New Roman" charset="0"/>
            </a:endParaRPr>
          </a:p>
          <a:p>
            <a:endParaRPr lang="en-US" altLang="x-none" dirty="0">
              <a:latin typeface="Times New Roman" charset="0"/>
            </a:endParaRPr>
          </a:p>
          <a:p>
            <a:endParaRPr lang="en-US" altLang="x-none" dirty="0">
              <a:latin typeface="Times New Roman" charset="0"/>
            </a:endParaRPr>
          </a:p>
          <a:p>
            <a:r>
              <a:rPr lang="en-US" altLang="x-none" dirty="0">
                <a:latin typeface="Times New Roman" charset="0"/>
              </a:rPr>
              <a:t>We’re choosing to </a:t>
            </a:r>
            <a:r>
              <a:rPr lang="en-US" altLang="x-none" dirty="0" err="1">
                <a:latin typeface="Times New Roman" charset="0"/>
              </a:rPr>
              <a:t>backprop</a:t>
            </a:r>
            <a:r>
              <a:rPr lang="en-US" altLang="x-none" dirty="0">
                <a:latin typeface="Times New Roman" charset="0"/>
              </a:rPr>
              <a:t> this thing because we’re currently bad at it. Of course, this may change over the course of training</a:t>
            </a:r>
            <a:r>
              <a:rPr lang="en-US" altLang="x-none" dirty="0" smtClean="0">
                <a:latin typeface="Times New Roman" charset="0"/>
              </a:rPr>
              <a:t>.</a:t>
            </a:r>
          </a:p>
          <a:p>
            <a:endParaRPr lang="en-US" altLang="x-none" dirty="0" smtClean="0">
              <a:latin typeface="Times New Roman" charset="0"/>
            </a:endParaRPr>
          </a:p>
          <a:p>
            <a:r>
              <a:rPr lang="en-US" altLang="x-none" dirty="0" smtClean="0">
                <a:latin typeface="Times New Roman" charset="0"/>
              </a:rPr>
              <a:t>Come up</a:t>
            </a:r>
            <a:r>
              <a:rPr lang="en-US" altLang="x-none" baseline="0" dirty="0" smtClean="0">
                <a:latin typeface="Times New Roman" charset="0"/>
              </a:rPr>
              <a:t> with an example -&gt; "So this is the probability we use to flip the coin"</a:t>
            </a:r>
          </a:p>
          <a:p>
            <a:endParaRPr lang="en-US" altLang="x-none" baseline="0" dirty="0" smtClean="0">
              <a:latin typeface="Times New Roman" charset="0"/>
            </a:endParaRPr>
          </a:p>
          <a:p>
            <a:r>
              <a:rPr lang="en-US" altLang="x-none" baseline="0" dirty="0" smtClean="0">
                <a:latin typeface="Times New Roman" charset="0"/>
              </a:rPr>
              <a:t>Historical -&gt; Recent losses. Historical losses is not a unit!. The last 1000 are as good as history</a:t>
            </a:r>
            <a:endParaRPr lang="en-US" altLang="x-none" dirty="0">
              <a:latin typeface="Times New Roman" charset="0"/>
            </a:endParaRPr>
          </a:p>
        </p:txBody>
      </p:sp>
      <p:sp>
        <p:nvSpPr>
          <p:cNvPr id="133123" name="Slide Number Placeholder 3"/>
          <p:cNvSpPr>
            <a:spLocks noGrp="1"/>
          </p:cNvSpPr>
          <p:nvPr>
            <p:ph type="sldNum" sz="quarter" idx="5"/>
          </p:nvPr>
        </p:nvSpPr>
        <p:spPr>
          <a:noFill/>
        </p:spPr>
        <p:txBody>
          <a:bodyPr/>
          <a:lstStyle/>
          <a:p>
            <a:fld id="{E6DBECB9-11E0-5E49-B91B-BC975537933A}" type="slidenum">
              <a:rPr lang="en-US" altLang="en-US"/>
              <a:pPr/>
              <a:t>22</a:t>
            </a:fld>
            <a:endParaRPr lang="en-US" altLang="en-US"/>
          </a:p>
        </p:txBody>
      </p:sp>
    </p:spTree>
    <p:extLst>
      <p:ext uri="{BB962C8B-B14F-4D97-AF65-F5344CB8AC3E}">
        <p14:creationId xmlns:p14="http://schemas.microsoft.com/office/powerpoint/2010/main" val="4070746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2770" name="Notes Placeholder 2"/>
          <p:cNvSpPr>
            <a:spLocks noGrp="1"/>
          </p:cNvSpPr>
          <p:nvPr>
            <p:ph type="body" idx="1"/>
          </p:nvPr>
        </p:nvSpPr>
        <p:spPr>
          <a:noFill/>
        </p:spPr>
        <p:txBody>
          <a:bodyPr/>
          <a:lstStyle/>
          <a:p>
            <a:r>
              <a:rPr lang="en-US" altLang="x-none" dirty="0">
                <a:latin typeface="Times New Roman" charset="0"/>
              </a:rPr>
              <a:t>Be more </a:t>
            </a:r>
            <a:r>
              <a:rPr lang="en-US" altLang="x-none" dirty="0" smtClean="0">
                <a:latin typeface="Times New Roman" charset="0"/>
              </a:rPr>
              <a:t>explicit </a:t>
            </a:r>
            <a:r>
              <a:rPr lang="en-US" altLang="x-none" dirty="0">
                <a:latin typeface="Times New Roman" charset="0"/>
              </a:rPr>
              <a:t>about the connection between </a:t>
            </a:r>
            <a:r>
              <a:rPr lang="en-US" altLang="x-none" dirty="0" err="1">
                <a:latin typeface="Times New Roman" charset="0"/>
              </a:rPr>
              <a:t>surprisingness</a:t>
            </a:r>
            <a:r>
              <a:rPr lang="en-US" altLang="x-none" dirty="0">
                <a:latin typeface="Times New Roman" charset="0"/>
              </a:rPr>
              <a:t> and probability that you </a:t>
            </a:r>
            <a:r>
              <a:rPr lang="en-US" altLang="x-none" dirty="0" smtClean="0">
                <a:latin typeface="Times New Roman" charset="0"/>
              </a:rPr>
              <a:t>select </a:t>
            </a:r>
            <a:r>
              <a:rPr lang="en-US" altLang="x-none" dirty="0">
                <a:latin typeface="Times New Roman" charset="0"/>
              </a:rPr>
              <a:t>it</a:t>
            </a:r>
          </a:p>
          <a:p>
            <a:endParaRPr lang="en-US" altLang="x-none" dirty="0">
              <a:latin typeface="Times New Roman" charset="0"/>
            </a:endParaRPr>
          </a:p>
          <a:p>
            <a:r>
              <a:rPr lang="en-US" altLang="x-none" dirty="0">
                <a:latin typeface="Times New Roman" charset="0"/>
              </a:rPr>
              <a:t>We come up with this probability so that images that we have the most to learn from are most likely to be </a:t>
            </a:r>
            <a:r>
              <a:rPr lang="en-US" altLang="x-none" dirty="0" err="1" smtClean="0">
                <a:latin typeface="Times New Roman" charset="0"/>
              </a:rPr>
              <a:t>backpropagated</a:t>
            </a:r>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Move this back a couple of slides.</a:t>
            </a:r>
          </a:p>
          <a:p>
            <a:endParaRPr lang="en-US" altLang="x-none" dirty="0" smtClean="0">
              <a:latin typeface="Times New Roman" charset="0"/>
            </a:endParaRPr>
          </a:p>
          <a:p>
            <a:r>
              <a:rPr lang="en-US" altLang="x-none" dirty="0" smtClean="0">
                <a:latin typeface="Times New Roman" charset="0"/>
              </a:rPr>
              <a:t>"lets</a:t>
            </a:r>
            <a:r>
              <a:rPr lang="en-US" altLang="x-none" baseline="0" dirty="0" smtClean="0">
                <a:latin typeface="Times New Roman" charset="0"/>
              </a:rPr>
              <a:t> focus on this question of deciding what to </a:t>
            </a:r>
            <a:r>
              <a:rPr lang="en-US" altLang="x-none" baseline="0" dirty="0" err="1" smtClean="0">
                <a:latin typeface="Times New Roman" charset="0"/>
              </a:rPr>
              <a:t>backprop</a:t>
            </a:r>
            <a:r>
              <a:rPr lang="en-US" altLang="x-none" baseline="0" dirty="0" smtClean="0">
                <a:latin typeface="Times New Roman" charset="0"/>
              </a:rPr>
              <a:t>"</a:t>
            </a:r>
          </a:p>
          <a:p>
            <a:r>
              <a:rPr lang="en-US" altLang="x-none" baseline="0" dirty="0" smtClean="0">
                <a:latin typeface="Times New Roman" charset="0"/>
              </a:rPr>
              <a:t>Next slide would then be stale</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CARTOON OF THE INNER LOOP AND THE FILTER. Then be like these are the different kinds of filters that we tried</a:t>
            </a:r>
          </a:p>
          <a:p>
            <a:endParaRPr lang="en-US" altLang="x-none" baseline="0" dirty="0" smtClean="0">
              <a:latin typeface="Times New Roman" charset="0"/>
            </a:endParaRPr>
          </a:p>
          <a:p>
            <a:r>
              <a:rPr lang="en-US" altLang="x-none" baseline="0" dirty="0" smtClean="0">
                <a:latin typeface="Times New Roman" charset="0"/>
              </a:rPr>
              <a:t>Flip a coin -&gt; </a:t>
            </a:r>
          </a:p>
          <a:p>
            <a:endParaRPr lang="en-US" altLang="x-none" dirty="0">
              <a:latin typeface="Times New Roman" charset="0"/>
            </a:endParaRPr>
          </a:p>
        </p:txBody>
      </p:sp>
      <p:sp>
        <p:nvSpPr>
          <p:cNvPr id="32771" name="Slide Number Placeholder 3"/>
          <p:cNvSpPr>
            <a:spLocks noGrp="1"/>
          </p:cNvSpPr>
          <p:nvPr>
            <p:ph type="sldNum" sz="quarter" idx="5"/>
          </p:nvPr>
        </p:nvSpPr>
        <p:spPr>
          <a:noFill/>
        </p:spPr>
        <p:txBody>
          <a:bodyPr/>
          <a:lstStyle/>
          <a:p>
            <a:fld id="{9D37224E-9CB6-9F4E-9BEF-86ECFAA5B5B3}" type="slidenum">
              <a:rPr lang="en-US" altLang="en-US"/>
              <a:pPr/>
              <a:t>23</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Over the last</a:t>
            </a:r>
            <a:r>
              <a:rPr lang="en-US" baseline="0" dirty="0" smtClean="0"/>
              <a:t> decade, deep neural networks have become a fundamental </a:t>
            </a:r>
            <a:r>
              <a:rPr lang="en-US" baseline="0" dirty="0" err="1" smtClean="0"/>
              <a:t>buildling</a:t>
            </a:r>
            <a:r>
              <a:rPr lang="en-US" baseline="0" dirty="0" smtClean="0"/>
              <a:t> block of applications, including </a:t>
            </a:r>
            <a:r>
              <a:rPr lang="en-US" baseline="0" dirty="0" err="1" smtClean="0"/>
              <a:t>AlphaGo</a:t>
            </a:r>
            <a:r>
              <a:rPr lang="en-US" baseline="0" dirty="0" smtClean="0"/>
              <a:t>, </a:t>
            </a:r>
            <a:r>
              <a:rPr lang="en-US" baseline="0" dirty="0" err="1" smtClean="0"/>
              <a:t>autonmous</a:t>
            </a:r>
            <a:r>
              <a:rPr lang="en-US" baseline="0" dirty="0" smtClean="0"/>
              <a:t> vehicles, translation systems and medical imaging</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2</a:t>
            </a:fld>
            <a:endParaRPr lang="en-US" altLang="en-US"/>
          </a:p>
        </p:txBody>
      </p:sp>
    </p:spTree>
    <p:extLst>
      <p:ext uri="{BB962C8B-B14F-4D97-AF65-F5344CB8AC3E}">
        <p14:creationId xmlns:p14="http://schemas.microsoft.com/office/powerpoint/2010/main" val="17222084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2770" name="Notes Placeholder 2"/>
          <p:cNvSpPr>
            <a:spLocks noGrp="1"/>
          </p:cNvSpPr>
          <p:nvPr>
            <p:ph type="body" idx="1"/>
          </p:nvPr>
        </p:nvSpPr>
        <p:spPr>
          <a:noFill/>
        </p:spPr>
        <p:txBody>
          <a:bodyPr/>
          <a:lstStyle/>
          <a:p>
            <a:r>
              <a:rPr lang="en-US" altLang="x-none" dirty="0">
                <a:latin typeface="Times New Roman" charset="0"/>
              </a:rPr>
              <a:t>Be more </a:t>
            </a:r>
            <a:r>
              <a:rPr lang="en-US" altLang="x-none" dirty="0" smtClean="0">
                <a:latin typeface="Times New Roman" charset="0"/>
              </a:rPr>
              <a:t>explicit </a:t>
            </a:r>
            <a:r>
              <a:rPr lang="en-US" altLang="x-none" dirty="0">
                <a:latin typeface="Times New Roman" charset="0"/>
              </a:rPr>
              <a:t>about the connection between </a:t>
            </a:r>
            <a:r>
              <a:rPr lang="en-US" altLang="x-none" dirty="0" err="1">
                <a:latin typeface="Times New Roman" charset="0"/>
              </a:rPr>
              <a:t>surprisingness</a:t>
            </a:r>
            <a:r>
              <a:rPr lang="en-US" altLang="x-none" dirty="0">
                <a:latin typeface="Times New Roman" charset="0"/>
              </a:rPr>
              <a:t> and probability that you </a:t>
            </a:r>
            <a:r>
              <a:rPr lang="en-US" altLang="x-none" dirty="0" smtClean="0">
                <a:latin typeface="Times New Roman" charset="0"/>
              </a:rPr>
              <a:t>select </a:t>
            </a:r>
            <a:r>
              <a:rPr lang="en-US" altLang="x-none" dirty="0">
                <a:latin typeface="Times New Roman" charset="0"/>
              </a:rPr>
              <a:t>it</a:t>
            </a:r>
          </a:p>
          <a:p>
            <a:endParaRPr lang="en-US" altLang="x-none" dirty="0">
              <a:latin typeface="Times New Roman" charset="0"/>
            </a:endParaRPr>
          </a:p>
          <a:p>
            <a:r>
              <a:rPr lang="en-US" altLang="x-none" dirty="0">
                <a:latin typeface="Times New Roman" charset="0"/>
              </a:rPr>
              <a:t>We come up with this probability so that images that we have the most to learn from are most likely to be </a:t>
            </a:r>
            <a:r>
              <a:rPr lang="en-US" altLang="x-none" dirty="0" err="1" smtClean="0">
                <a:latin typeface="Times New Roman" charset="0"/>
              </a:rPr>
              <a:t>backpropagated</a:t>
            </a:r>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Move this back a couple of slides.</a:t>
            </a:r>
          </a:p>
          <a:p>
            <a:endParaRPr lang="en-US" altLang="x-none" dirty="0" smtClean="0">
              <a:latin typeface="Times New Roman" charset="0"/>
            </a:endParaRPr>
          </a:p>
          <a:p>
            <a:r>
              <a:rPr lang="en-US" altLang="x-none" dirty="0" smtClean="0">
                <a:latin typeface="Times New Roman" charset="0"/>
              </a:rPr>
              <a:t>"lets</a:t>
            </a:r>
            <a:r>
              <a:rPr lang="en-US" altLang="x-none" baseline="0" dirty="0" smtClean="0">
                <a:latin typeface="Times New Roman" charset="0"/>
              </a:rPr>
              <a:t> focus on this question of deciding what to </a:t>
            </a:r>
            <a:r>
              <a:rPr lang="en-US" altLang="x-none" baseline="0" dirty="0" err="1" smtClean="0">
                <a:latin typeface="Times New Roman" charset="0"/>
              </a:rPr>
              <a:t>backprop</a:t>
            </a:r>
            <a:r>
              <a:rPr lang="en-US" altLang="x-none" baseline="0" dirty="0" smtClean="0">
                <a:latin typeface="Times New Roman" charset="0"/>
              </a:rPr>
              <a:t>"</a:t>
            </a:r>
          </a:p>
          <a:p>
            <a:r>
              <a:rPr lang="en-US" altLang="x-none" baseline="0" dirty="0" smtClean="0">
                <a:latin typeface="Times New Roman" charset="0"/>
              </a:rPr>
              <a:t>Next slide would then be stale</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CARTOON OF THE INNER LOOP AND THE FILTER. Then be like these are the different kinds of filters that we tried</a:t>
            </a:r>
          </a:p>
          <a:p>
            <a:endParaRPr lang="en-US" altLang="x-none" baseline="0" dirty="0" smtClean="0">
              <a:latin typeface="Times New Roman" charset="0"/>
            </a:endParaRPr>
          </a:p>
          <a:p>
            <a:r>
              <a:rPr lang="en-US" altLang="x-none" dirty="0" smtClean="0">
                <a:latin typeface="Times New Roman" charset="0"/>
              </a:rPr>
              <a:t>instead of doing a forward</a:t>
            </a:r>
            <a:r>
              <a:rPr lang="en-US" altLang="x-none" baseline="0" dirty="0" smtClean="0">
                <a:latin typeface="Times New Roman" charset="0"/>
              </a:rPr>
              <a:t> pass this time, use the loss from last time. and do that up to n times before the next time</a:t>
            </a:r>
            <a:endParaRPr lang="en-US" altLang="x-none" dirty="0">
              <a:latin typeface="Times New Roman" charset="0"/>
            </a:endParaRPr>
          </a:p>
        </p:txBody>
      </p:sp>
      <p:sp>
        <p:nvSpPr>
          <p:cNvPr id="32771" name="Slide Number Placeholder 3"/>
          <p:cNvSpPr>
            <a:spLocks noGrp="1"/>
          </p:cNvSpPr>
          <p:nvPr>
            <p:ph type="sldNum" sz="quarter" idx="5"/>
          </p:nvPr>
        </p:nvSpPr>
        <p:spPr>
          <a:noFill/>
        </p:spPr>
        <p:txBody>
          <a:bodyPr/>
          <a:lstStyle/>
          <a:p>
            <a:fld id="{9D37224E-9CB6-9F4E-9BEF-86ECFAA5B5B3}" type="slidenum">
              <a:rPr lang="en-US" altLang="en-US"/>
              <a:pPr/>
              <a:t>24</a:t>
            </a:fld>
            <a:endParaRPr lang="en-US" altLang="en-US"/>
          </a:p>
        </p:txBody>
      </p:sp>
    </p:spTree>
    <p:extLst>
      <p:ext uri="{BB962C8B-B14F-4D97-AF65-F5344CB8AC3E}">
        <p14:creationId xmlns:p14="http://schemas.microsoft.com/office/powerpoint/2010/main" val="5751265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a:t>
            </a:r>
            <a:r>
              <a:rPr lang="en-US" baseline="0" dirty="0" smtClean="0"/>
              <a:t> ways to look at this, </a:t>
            </a:r>
          </a:p>
          <a:p>
            <a:endParaRPr lang="en-US" baseline="0" dirty="0" smtClean="0"/>
          </a:p>
          <a:p>
            <a:r>
              <a:rPr lang="en-US" baseline="0" dirty="0" smtClean="0"/>
              <a:t>decrease time to error</a:t>
            </a:r>
          </a:p>
          <a:p>
            <a:r>
              <a:rPr lang="en-US" baseline="0" dirty="0" smtClean="0"/>
              <a:t>maximize accuracy you get as a function of the amount of time to train</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25</a:t>
            </a:fld>
            <a:endParaRPr lang="en-US" altLang="en-US"/>
          </a:p>
        </p:txBody>
      </p:sp>
    </p:spTree>
    <p:extLst>
      <p:ext uri="{BB962C8B-B14F-4D97-AF65-F5344CB8AC3E}">
        <p14:creationId xmlns:p14="http://schemas.microsoft.com/office/powerpoint/2010/main" val="1627777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4626" name="Notes Placeholder 2"/>
          <p:cNvSpPr>
            <a:spLocks noGrp="1"/>
          </p:cNvSpPr>
          <p:nvPr>
            <p:ph type="body" idx="1"/>
          </p:nvPr>
        </p:nvSpPr>
        <p:spPr>
          <a:noFill/>
        </p:spPr>
        <p:txBody>
          <a:bodyPr/>
          <a:lstStyle/>
          <a:p>
            <a:r>
              <a:rPr lang="en-US" altLang="x-none" dirty="0">
                <a:latin typeface="Times New Roman" charset="0"/>
              </a:rPr>
              <a:t>Update SVHN # training examples</a:t>
            </a:r>
          </a:p>
          <a:p>
            <a:endParaRPr lang="en-US" altLang="x-none" dirty="0">
              <a:latin typeface="Times New Roman" charset="0"/>
            </a:endParaRPr>
          </a:p>
          <a:p>
            <a:r>
              <a:rPr lang="en-US" altLang="x-none" dirty="0">
                <a:latin typeface="Times New Roman" charset="0"/>
              </a:rPr>
              <a:t>Swap cifar10 and </a:t>
            </a:r>
            <a:r>
              <a:rPr lang="en-US" altLang="x-none" dirty="0" err="1">
                <a:latin typeface="Times New Roman" charset="0"/>
              </a:rPr>
              <a:t>svhn</a:t>
            </a:r>
            <a:endParaRPr lang="en-US" altLang="x-none" dirty="0">
              <a:latin typeface="Times New Roman" charset="0"/>
            </a:endParaRPr>
          </a:p>
        </p:txBody>
      </p:sp>
      <p:sp>
        <p:nvSpPr>
          <p:cNvPr id="154627" name="Slide Number Placeholder 3"/>
          <p:cNvSpPr>
            <a:spLocks noGrp="1"/>
          </p:cNvSpPr>
          <p:nvPr>
            <p:ph type="sldNum" sz="quarter" idx="5"/>
          </p:nvPr>
        </p:nvSpPr>
        <p:spPr>
          <a:noFill/>
        </p:spPr>
        <p:txBody>
          <a:bodyPr/>
          <a:lstStyle/>
          <a:p>
            <a:fld id="{C146F7E1-F6E6-BB4A-A272-7AF7DDFF946D}" type="slidenum">
              <a:rPr lang="en-US" altLang="en-US"/>
              <a:pPr/>
              <a:t>26</a:t>
            </a:fld>
            <a:endParaRPr lang="en-US" altLang="en-US"/>
          </a:p>
        </p:txBody>
      </p:sp>
    </p:spTree>
    <p:extLst>
      <p:ext uri="{BB962C8B-B14F-4D97-AF65-F5344CB8AC3E}">
        <p14:creationId xmlns:p14="http://schemas.microsoft.com/office/powerpoint/2010/main" val="2761191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it-IT" sz="1700" kern="1200" dirty="0" smtClean="0">
                <a:solidFill>
                  <a:schemeClr val="tx1"/>
                </a:solidFill>
                <a:effectLst/>
                <a:latin typeface="Times New Roman" pitchFamily="18" charset="0"/>
                <a:ea typeface="+mn-ea"/>
                <a:cs typeface="+mn-cs"/>
              </a:rPr>
              <a:t>SB: 1.5x </a:t>
            </a:r>
          </a:p>
          <a:p>
            <a:pPr marL="0" marR="0" indent="0" algn="l" defTabSz="914400" rtl="0" eaLnBrk="0" fontAlgn="base" latinLnBrk="0" hangingPunct="0">
              <a:lnSpc>
                <a:spcPct val="100000"/>
              </a:lnSpc>
              <a:spcBef>
                <a:spcPct val="30000"/>
              </a:spcBef>
              <a:spcAft>
                <a:spcPct val="0"/>
              </a:spcAft>
              <a:buClrTx/>
              <a:buSzTx/>
              <a:buFontTx/>
              <a:buNone/>
              <a:tabLst/>
              <a:defRPr/>
            </a:pPr>
            <a:r>
              <a:rPr lang="it-IT" sz="1700" kern="1200" dirty="0" err="1" smtClean="0">
                <a:solidFill>
                  <a:schemeClr val="tx1"/>
                </a:solidFill>
                <a:effectLst/>
                <a:latin typeface="Times New Roman" pitchFamily="18" charset="0"/>
                <a:ea typeface="+mn-ea"/>
                <a:cs typeface="+mn-cs"/>
              </a:rPr>
              <a:t>StaleSB</a:t>
            </a:r>
            <a:r>
              <a:rPr lang="it-IT" sz="1700" kern="1200" dirty="0" smtClean="0">
                <a:solidFill>
                  <a:schemeClr val="tx1"/>
                </a:solidFill>
                <a:effectLst/>
                <a:latin typeface="Times New Roman" pitchFamily="18" charset="0"/>
                <a:ea typeface="+mn-ea"/>
                <a:cs typeface="+mn-cs"/>
              </a:rPr>
              <a:t>: 2.0x </a:t>
            </a:r>
          </a:p>
          <a:p>
            <a:pPr marL="0" marR="0" indent="0" algn="l" defTabSz="914400" rtl="0" eaLnBrk="0" fontAlgn="base" latinLnBrk="0" hangingPunct="0">
              <a:lnSpc>
                <a:spcPct val="100000"/>
              </a:lnSpc>
              <a:spcBef>
                <a:spcPct val="30000"/>
              </a:spcBef>
              <a:spcAft>
                <a:spcPct val="0"/>
              </a:spcAft>
              <a:buClrTx/>
              <a:buSzTx/>
              <a:buFontTx/>
              <a:buNone/>
              <a:tabLst/>
              <a:defRPr/>
            </a:pPr>
            <a:endParaRPr lang="it-IT" sz="1700" kern="1200" dirty="0" smtClean="0">
              <a:solidFill>
                <a:schemeClr val="tx1"/>
              </a:solidFill>
              <a:effectLst/>
              <a:latin typeface="Times New Roman" pitchFamily="18"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mr-IN" sz="1700" kern="1200" dirty="0" smtClean="0">
                <a:solidFill>
                  <a:schemeClr val="tx1"/>
                </a:solidFill>
                <a:effectLst/>
                <a:latin typeface="Times New Roman" pitchFamily="18" charset="0"/>
                <a:ea typeface="+mn-ea"/>
                <a:cs typeface="+mn-cs"/>
              </a:rPr>
              <a:t>2.96% </a:t>
            </a:r>
            <a:endParaRPr lang="mr-IN"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it-IT" dirty="0" smtClean="0"/>
          </a:p>
          <a:p>
            <a:endParaRPr lang="it-IT" dirty="0"/>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27</a:t>
            </a:fld>
            <a:endParaRPr lang="en-US" altLang="en-US"/>
          </a:p>
        </p:txBody>
      </p:sp>
    </p:spTree>
    <p:extLst>
      <p:ext uri="{BB962C8B-B14F-4D97-AF65-F5344CB8AC3E}">
        <p14:creationId xmlns:p14="http://schemas.microsoft.com/office/powerpoint/2010/main" val="3623332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smtClean="0">
                <a:latin typeface="Times New Roman" charset="0"/>
              </a:rPr>
              <a:t>SB:</a:t>
            </a:r>
            <a:r>
              <a:rPr lang="en-US" altLang="x-none" baseline="0" dirty="0" smtClean="0">
                <a:latin typeface="Times New Roman" charset="0"/>
              </a:rPr>
              <a:t> </a:t>
            </a:r>
            <a:r>
              <a:rPr lang="it-IT" sz="1700" kern="1200" dirty="0" smtClean="0">
                <a:solidFill>
                  <a:schemeClr val="tx1"/>
                </a:solidFill>
                <a:effectLst/>
                <a:latin typeface="Times New Roman" pitchFamily="18" charset="0"/>
                <a:ea typeface="+mn-ea"/>
                <a:cs typeface="+mn-cs"/>
              </a:rPr>
              <a:t>1.2x </a:t>
            </a:r>
            <a:endParaRPr lang="it-IT"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err="1" smtClean="0">
                <a:latin typeface="Times New Roman" charset="0"/>
              </a:rPr>
              <a:t>StaleSB</a:t>
            </a:r>
            <a:r>
              <a:rPr lang="en-US" altLang="x-none" dirty="0" smtClean="0">
                <a:latin typeface="Times New Roman" charset="0"/>
              </a:rPr>
              <a:t>:</a:t>
            </a:r>
            <a:r>
              <a:rPr lang="en-US" altLang="x-none" baseline="0" dirty="0" smtClean="0">
                <a:latin typeface="Times New Roman" charset="0"/>
              </a:rPr>
              <a:t> </a:t>
            </a:r>
            <a:r>
              <a:rPr lang="it-IT" sz="1700" kern="1200" dirty="0" smtClean="0">
                <a:solidFill>
                  <a:schemeClr val="tx1"/>
                </a:solidFill>
                <a:effectLst/>
                <a:latin typeface="Times New Roman" pitchFamily="18" charset="0"/>
                <a:ea typeface="+mn-ea"/>
                <a:cs typeface="+mn-cs"/>
              </a:rPr>
              <a:t>1.6x </a:t>
            </a:r>
            <a:endParaRPr lang="it-IT"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mr-IN" sz="1700" kern="1200" dirty="0" smtClean="0">
                <a:solidFill>
                  <a:schemeClr val="tx1"/>
                </a:solidFill>
                <a:effectLst/>
                <a:latin typeface="Times New Roman" pitchFamily="18" charset="0"/>
                <a:ea typeface="+mn-ea"/>
                <a:cs typeface="+mn-cs"/>
              </a:rPr>
              <a:t>18.21% </a:t>
            </a:r>
            <a:endParaRPr lang="mr-IN" dirty="0" smtClean="0"/>
          </a:p>
          <a:p>
            <a:endParaRPr lang="en-US" altLang="x-none" dirty="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28</a:t>
            </a:fld>
            <a:endParaRPr lang="en-US" altLang="en-US"/>
          </a:p>
        </p:txBody>
      </p:sp>
    </p:spTree>
    <p:extLst>
      <p:ext uri="{BB962C8B-B14F-4D97-AF65-F5344CB8AC3E}">
        <p14:creationId xmlns:p14="http://schemas.microsoft.com/office/powerpoint/2010/main" val="14013252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smtClean="0">
                <a:latin typeface="Times New Roman" charset="0"/>
              </a:rPr>
              <a:t>SB:</a:t>
            </a:r>
            <a:r>
              <a:rPr lang="en-US" altLang="x-none" baseline="0" dirty="0" smtClean="0">
                <a:latin typeface="Times New Roman" charset="0"/>
              </a:rPr>
              <a:t> </a:t>
            </a:r>
            <a:r>
              <a:rPr lang="it-IT" sz="1700" kern="1200" dirty="0" smtClean="0">
                <a:solidFill>
                  <a:schemeClr val="tx1"/>
                </a:solidFill>
                <a:effectLst/>
                <a:latin typeface="Times New Roman" pitchFamily="18" charset="0"/>
                <a:ea typeface="+mn-ea"/>
                <a:cs typeface="+mn-cs"/>
              </a:rPr>
              <a:t>3.5x </a:t>
            </a:r>
            <a:endParaRPr lang="it-IT"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err="1" smtClean="0">
                <a:latin typeface="Times New Roman" charset="0"/>
              </a:rPr>
              <a:t>StaleSB</a:t>
            </a:r>
            <a:r>
              <a:rPr lang="en-US" altLang="x-none" dirty="0" smtClean="0">
                <a:latin typeface="Times New Roman" charset="0"/>
              </a:rPr>
              <a:t>: </a:t>
            </a:r>
            <a:r>
              <a:rPr lang="sk-SK" sz="1700" kern="1200" dirty="0" smtClean="0">
                <a:solidFill>
                  <a:schemeClr val="tx1"/>
                </a:solidFill>
                <a:effectLst/>
                <a:latin typeface="Times New Roman" pitchFamily="18" charset="0"/>
                <a:ea typeface="+mn-ea"/>
                <a:cs typeface="+mn-cs"/>
              </a:rPr>
              <a:t>5.0x </a:t>
            </a:r>
          </a:p>
          <a:p>
            <a:pPr marL="0" marR="0" indent="0" algn="l" defTabSz="914400" rtl="0" eaLnBrk="0" fontAlgn="base" latinLnBrk="0" hangingPunct="0">
              <a:lnSpc>
                <a:spcPct val="100000"/>
              </a:lnSpc>
              <a:spcBef>
                <a:spcPct val="30000"/>
              </a:spcBef>
              <a:spcAft>
                <a:spcPct val="0"/>
              </a:spcAft>
              <a:buClrTx/>
              <a:buSzTx/>
              <a:buFontTx/>
              <a:buNone/>
              <a:tabLst/>
              <a:defRPr/>
            </a:pPr>
            <a:endParaRPr lang="sk-SK" sz="1700" kern="1200" dirty="0" smtClean="0">
              <a:solidFill>
                <a:schemeClr val="tx1"/>
              </a:solidFill>
              <a:effectLst/>
              <a:latin typeface="Times New Roman" pitchFamily="18" charset="0"/>
              <a:ea typeface="+mn-ea"/>
              <a:cs typeface="+mn-cs"/>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mr-IN" sz="1700" kern="1200" dirty="0" smtClean="0">
                <a:solidFill>
                  <a:schemeClr val="tx1"/>
                </a:solidFill>
                <a:effectLst/>
                <a:latin typeface="Times New Roman" pitchFamily="18" charset="0"/>
                <a:ea typeface="+mn-ea"/>
                <a:cs typeface="+mn-cs"/>
              </a:rPr>
              <a:t>1.72% </a:t>
            </a:r>
            <a:endParaRPr lang="mr-IN"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sk-SK" dirty="0" smtClean="0"/>
          </a:p>
          <a:p>
            <a:endParaRPr lang="en-US" altLang="x-none" dirty="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29</a:t>
            </a:fld>
            <a:endParaRPr lang="en-US" altLang="en-US"/>
          </a:p>
        </p:txBody>
      </p:sp>
    </p:spTree>
    <p:extLst>
      <p:ext uri="{BB962C8B-B14F-4D97-AF65-F5344CB8AC3E}">
        <p14:creationId xmlns:p14="http://schemas.microsoft.com/office/powerpoint/2010/main" val="14940202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64866" name="Notes Placeholder 2"/>
          <p:cNvSpPr>
            <a:spLocks noGrp="1"/>
          </p:cNvSpPr>
          <p:nvPr>
            <p:ph type="body" idx="1"/>
          </p:nvPr>
        </p:nvSpPr>
        <p:spPr>
          <a:noFill/>
        </p:spPr>
        <p:txBody>
          <a:bodyPr/>
          <a:lstStyle/>
          <a:p>
            <a:r>
              <a:rPr lang="en-US" sz="1700" kern="1200" dirty="0" smtClean="0">
                <a:solidFill>
                  <a:schemeClr val="tx1"/>
                </a:solidFill>
                <a:effectLst/>
                <a:latin typeface="Times New Roman" pitchFamily="18" charset="0"/>
                <a:ea typeface="+mn-ea"/>
                <a:cs typeface="+mn-cs"/>
              </a:rPr>
              <a:t>20th percentile of target confidences for SB is 55% </a:t>
            </a:r>
          </a:p>
          <a:p>
            <a:endParaRPr lang="en-US" sz="1700" kern="1200" dirty="0" smtClean="0">
              <a:solidFill>
                <a:schemeClr val="tx1"/>
              </a:solidFill>
              <a:effectLst/>
              <a:latin typeface="Times New Roman" pitchFamily="18" charset="0"/>
              <a:ea typeface="+mn-ea"/>
              <a:cs typeface="+mn-cs"/>
            </a:endParaRPr>
          </a:p>
          <a:p>
            <a:r>
              <a:rPr lang="en-US" sz="1700" kern="1200" dirty="0" smtClean="0">
                <a:solidFill>
                  <a:schemeClr val="tx1"/>
                </a:solidFill>
                <a:effectLst/>
                <a:latin typeface="Times New Roman" pitchFamily="18" charset="0"/>
                <a:ea typeface="+mn-ea"/>
                <a:cs typeface="+mn-cs"/>
              </a:rPr>
              <a:t>Put</a:t>
            </a:r>
            <a:r>
              <a:rPr lang="en-US" sz="1700" kern="1200" baseline="0" dirty="0" smtClean="0">
                <a:solidFill>
                  <a:schemeClr val="tx1"/>
                </a:solidFill>
                <a:effectLst/>
                <a:latin typeface="Times New Roman" pitchFamily="18" charset="0"/>
                <a:ea typeface="+mn-ea"/>
                <a:cs typeface="+mn-cs"/>
              </a:rPr>
              <a:t> a vertical line here!</a:t>
            </a:r>
          </a:p>
          <a:p>
            <a:endParaRPr lang="en-US" sz="1700" kern="1200" baseline="0" dirty="0" smtClean="0">
              <a:solidFill>
                <a:schemeClr val="tx1"/>
              </a:solidFill>
              <a:effectLst/>
              <a:latin typeface="Times New Roman" pitchFamily="18" charset="0"/>
              <a:ea typeface="+mn-ea"/>
              <a:cs typeface="+mn-cs"/>
            </a:endParaRPr>
          </a:p>
          <a:p>
            <a:r>
              <a:rPr lang="en-US" sz="1700" kern="1200" baseline="0" dirty="0" smtClean="0">
                <a:solidFill>
                  <a:schemeClr val="tx1"/>
                </a:solidFill>
                <a:effectLst/>
                <a:latin typeface="Times New Roman" pitchFamily="18" charset="0"/>
                <a:ea typeface="+mn-ea"/>
                <a:cs typeface="+mn-cs"/>
              </a:rPr>
              <a:t>Make the graph larger and put labels on the line</a:t>
            </a:r>
          </a:p>
          <a:p>
            <a:endParaRPr lang="en-US" sz="1700" kern="1200" baseline="0" dirty="0" smtClean="0">
              <a:solidFill>
                <a:schemeClr val="tx1"/>
              </a:solidFill>
              <a:effectLst/>
              <a:latin typeface="Times New Roman" pitchFamily="18" charset="0"/>
              <a:ea typeface="+mn-ea"/>
              <a:cs typeface="+mn-cs"/>
            </a:endParaRPr>
          </a:p>
          <a:p>
            <a:endParaRPr lang="en-US" sz="1700" kern="1200" baseline="0" dirty="0" smtClean="0">
              <a:solidFill>
                <a:schemeClr val="tx1"/>
              </a:solidFill>
              <a:effectLst/>
              <a:latin typeface="Times New Roman" pitchFamily="18" charset="0"/>
              <a:ea typeface="+mn-ea"/>
              <a:cs typeface="+mn-cs"/>
            </a:endParaRPr>
          </a:p>
          <a:p>
            <a:r>
              <a:rPr lang="en-US" sz="1700" kern="1200" baseline="0" dirty="0" smtClean="0">
                <a:solidFill>
                  <a:schemeClr val="tx1"/>
                </a:solidFill>
                <a:effectLst/>
                <a:latin typeface="Times New Roman" pitchFamily="18" charset="0"/>
                <a:ea typeface="+mn-ea"/>
                <a:cs typeface="+mn-cs"/>
              </a:rPr>
              <a:t>put these before it's </a:t>
            </a:r>
            <a:r>
              <a:rPr lang="en-US" sz="1700" kern="1200" baseline="0" dirty="0" err="1" smtClean="0">
                <a:solidFill>
                  <a:schemeClr val="tx1"/>
                </a:solidFill>
                <a:effectLst/>
                <a:latin typeface="Times New Roman" pitchFamily="18" charset="0"/>
                <a:ea typeface="+mn-ea"/>
                <a:cs typeface="+mn-cs"/>
              </a:rPr>
              <a:t>pareto</a:t>
            </a:r>
            <a:endParaRPr lang="en-US" sz="1700" kern="1200" dirty="0" smtClean="0">
              <a:solidFill>
                <a:schemeClr val="tx1"/>
              </a:solidFill>
              <a:effectLst/>
              <a:latin typeface="Times New Roman" pitchFamily="18" charset="0"/>
              <a:ea typeface="+mn-ea"/>
              <a:cs typeface="+mn-cs"/>
            </a:endParaRPr>
          </a:p>
        </p:txBody>
      </p:sp>
      <p:sp>
        <p:nvSpPr>
          <p:cNvPr id="164867" name="Slide Number Placeholder 3"/>
          <p:cNvSpPr>
            <a:spLocks noGrp="1"/>
          </p:cNvSpPr>
          <p:nvPr>
            <p:ph type="sldNum" sz="quarter" idx="5"/>
          </p:nvPr>
        </p:nvSpPr>
        <p:spPr>
          <a:noFill/>
        </p:spPr>
        <p:txBody>
          <a:bodyPr/>
          <a:lstStyle/>
          <a:p>
            <a:fld id="{8161DC36-750E-A843-8A6B-1EEFD330D20A}" type="slidenum">
              <a:rPr lang="en-US" altLang="en-US"/>
              <a:pPr/>
              <a:t>30</a:t>
            </a:fld>
            <a:endParaRPr lang="en-US" altLang="en-US"/>
          </a:p>
        </p:txBody>
      </p:sp>
    </p:spTree>
    <p:extLst>
      <p:ext uri="{BB962C8B-B14F-4D97-AF65-F5344CB8AC3E}">
        <p14:creationId xmlns:p14="http://schemas.microsoft.com/office/powerpoint/2010/main" val="9366386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938" name="Shape 938"/>
          <p:cNvSpPr>
            <a:spLocks noGrp="1" noRot="1" noChangeAspect="1"/>
          </p:cNvSpPr>
          <p:nvPr>
            <p:ph type="sldImg" idx="2"/>
          </p:nvPr>
        </p:nvSpPr>
        <p:spPr>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834" name="Shape 939"/>
          <p:cNvSpPr>
            <a:spLocks noGrp="1"/>
          </p:cNvSpPr>
          <p:nvPr>
            <p:ph type="body" idx="1"/>
          </p:nvPr>
        </p:nvSpPr>
        <p:spPr>
          <a:xfrm>
            <a:off x="914400" y="3257550"/>
            <a:ext cx="7315200" cy="3086100"/>
          </a:xfrm>
          <a:noFill/>
        </p:spPr>
        <p:txBody>
          <a:bodyPr lIns="91425" tIns="91425" rIns="91425" bIns="91425"/>
          <a:lstStyle/>
          <a:p>
            <a:pPr>
              <a:spcBef>
                <a:spcPct val="0"/>
              </a:spcBef>
            </a:pPr>
            <a:endParaRPr lang="x-none" altLang="x-none" dirty="0">
              <a:latin typeface="Times New Roman" charset="0"/>
            </a:endParaRPr>
          </a:p>
        </p:txBody>
      </p:sp>
    </p:spTree>
    <p:extLst>
      <p:ext uri="{BB962C8B-B14F-4D97-AF65-F5344CB8AC3E}">
        <p14:creationId xmlns:p14="http://schemas.microsoft.com/office/powerpoint/2010/main" val="1774914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real</a:t>
            </a:r>
            <a:r>
              <a:rPr lang="en-US" baseline="0" dirty="0" smtClean="0"/>
              <a:t> world, we don't know what accuracy we can get to, but we may have a fixed </a:t>
            </a:r>
            <a:r>
              <a:rPr lang="en-US" baseline="0" dirty="0" err="1" smtClean="0"/>
              <a:t>amout</a:t>
            </a:r>
            <a:r>
              <a:rPr lang="en-US" baseline="0" dirty="0" smtClean="0"/>
              <a:t> of time. Most of the time you'll do better this way. super optimized, run forever kind of things to get the best state of the art accuracy. A lot of times you don't know what the accuracy's </a:t>
            </a:r>
            <a:r>
              <a:rPr lang="en-US" baseline="0" dirty="0" err="1" smtClean="0"/>
              <a:t>gonna</a:t>
            </a:r>
            <a:r>
              <a:rPr lang="en-US" baseline="0" dirty="0" smtClean="0"/>
              <a:t> be. You're </a:t>
            </a:r>
            <a:r>
              <a:rPr lang="en-US" baseline="0" dirty="0" err="1" smtClean="0"/>
              <a:t>gonna</a:t>
            </a:r>
            <a:r>
              <a:rPr lang="en-US" baseline="0" dirty="0" smtClean="0"/>
              <a:t> care about it a little less</a:t>
            </a:r>
          </a:p>
          <a:p>
            <a:endParaRPr lang="en-US" baseline="0" dirty="0" smtClean="0"/>
          </a:p>
          <a:p>
            <a:endParaRPr lang="en-US" baseline="0" dirty="0" smtClean="0"/>
          </a:p>
          <a:p>
            <a:r>
              <a:rPr lang="en-US" baseline="0" dirty="0" smtClean="0"/>
              <a:t>Remove this whole slide</a:t>
            </a:r>
            <a:endParaRPr lang="en-US" dirty="0"/>
          </a:p>
        </p:txBody>
      </p:sp>
      <p:sp>
        <p:nvSpPr>
          <p:cNvPr id="4" name="Slide Number Placeholder 3"/>
          <p:cNvSpPr>
            <a:spLocks noGrp="1"/>
          </p:cNvSpPr>
          <p:nvPr>
            <p:ph type="sldNum" sz="quarter" idx="10"/>
          </p:nvPr>
        </p:nvSpPr>
        <p:spPr/>
        <p:txBody>
          <a:bodyPr/>
          <a:lstStyle/>
          <a:p>
            <a:pPr>
              <a:defRPr/>
            </a:pPr>
            <a:fld id="{5EF4DCDE-C28A-9F4F-96B4-DD83CBB6471C}" type="slidenum">
              <a:rPr lang="en-US" altLang="en-US" smtClean="0"/>
              <a:pPr>
                <a:defRPr/>
              </a:pPr>
              <a:t>32</a:t>
            </a:fld>
            <a:endParaRPr lang="en-US" altLang="en-US"/>
          </a:p>
        </p:txBody>
      </p:sp>
    </p:spTree>
    <p:extLst>
      <p:ext uri="{BB962C8B-B14F-4D97-AF65-F5344CB8AC3E}">
        <p14:creationId xmlns:p14="http://schemas.microsoft.com/office/powerpoint/2010/main" val="7752122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6674" name="Notes Placeholder 2"/>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smtClean="0">
                <a:latin typeface="Times New Roman" charset="0"/>
              </a:rPr>
              <a:t>CIFAR10:</a:t>
            </a:r>
            <a:r>
              <a:rPr lang="en-US" altLang="x-none" baseline="0" dirty="0" smtClean="0">
                <a:latin typeface="Times New Roman" charset="0"/>
              </a:rPr>
              <a:t> </a:t>
            </a:r>
            <a:r>
              <a:rPr lang="mr-IN" sz="1700" kern="1200" dirty="0" smtClean="0">
                <a:solidFill>
                  <a:schemeClr val="tx1"/>
                </a:solidFill>
                <a:effectLst/>
                <a:latin typeface="Times New Roman" pitchFamily="18" charset="0"/>
                <a:ea typeface="+mn-ea"/>
                <a:cs typeface="+mn-cs"/>
              </a:rPr>
              <a:t>72% </a:t>
            </a:r>
            <a:endParaRPr lang="mr-IN" dirty="0" smtClean="0"/>
          </a:p>
          <a:p>
            <a:endParaRPr lang="en-US" altLang="x-none" dirty="0" smtClean="0">
              <a:latin typeface="Times New Roman" charset="0"/>
            </a:endParaRPr>
          </a:p>
          <a:p>
            <a:r>
              <a:rPr lang="en-US" altLang="x-none" dirty="0" smtClean="0">
                <a:latin typeface="Times New Roman" charset="0"/>
              </a:rPr>
              <a:t>SVHN:</a:t>
            </a:r>
            <a:r>
              <a:rPr lang="en-US" altLang="x-none" baseline="0" dirty="0" smtClean="0">
                <a:latin typeface="Times New Roman" charset="0"/>
              </a:rPr>
              <a:t> 80%</a:t>
            </a:r>
            <a:endParaRPr lang="en-US" altLang="x-none" dirty="0">
              <a:latin typeface="Times New Roman" charset="0"/>
            </a:endParaRPr>
          </a:p>
          <a:p>
            <a:endParaRPr lang="en-US" altLang="x-none" dirty="0">
              <a:latin typeface="Times New Roman" charset="0"/>
            </a:endParaRPr>
          </a:p>
        </p:txBody>
      </p:sp>
      <p:sp>
        <p:nvSpPr>
          <p:cNvPr id="156675" name="Slide Number Placeholder 3"/>
          <p:cNvSpPr>
            <a:spLocks noGrp="1"/>
          </p:cNvSpPr>
          <p:nvPr>
            <p:ph type="sldNum" sz="quarter" idx="5"/>
          </p:nvPr>
        </p:nvSpPr>
        <p:spPr>
          <a:noFill/>
        </p:spPr>
        <p:txBody>
          <a:bodyPr/>
          <a:lstStyle/>
          <a:p>
            <a:fld id="{ABD36C33-68F0-7A49-AF2B-8BC3942872D7}" type="slidenum">
              <a:rPr lang="en-US" altLang="en-US"/>
              <a:pPr/>
              <a:t>33</a:t>
            </a:fld>
            <a:endParaRPr lang="en-US" altLang="en-US"/>
          </a:p>
        </p:txBody>
      </p:sp>
    </p:spTree>
    <p:extLst>
      <p:ext uri="{BB962C8B-B14F-4D97-AF65-F5344CB8AC3E}">
        <p14:creationId xmlns:p14="http://schemas.microsoft.com/office/powerpoint/2010/main" val="1440721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0482" name="Notes Placeholder 2"/>
          <p:cNvSpPr>
            <a:spLocks noGrp="1"/>
          </p:cNvSpPr>
          <p:nvPr>
            <p:ph type="body" idx="1"/>
          </p:nvPr>
        </p:nvSpPr>
        <p:spPr>
          <a:noFill/>
        </p:spPr>
        <p:txBody>
          <a:bodyPr/>
          <a:lstStyle/>
          <a:p>
            <a:r>
              <a:rPr lang="en-US" altLang="x-none">
                <a:latin typeface="Times New Roman" charset="0"/>
              </a:rPr>
              <a:t>However, it’s hard to create these underlying DNNs. The way these models work, is you show them examples of what it's supposed to be predicting. For instance, if you want your DNN to be able to recognize pedastrians, you need to show it millions of examples of different pedestrians over and over and over again. You can imagine, that this takes a lot of time and computing resources.</a:t>
            </a:r>
          </a:p>
        </p:txBody>
      </p:sp>
      <p:sp>
        <p:nvSpPr>
          <p:cNvPr id="20483" name="Slide Number Placeholder 3"/>
          <p:cNvSpPr>
            <a:spLocks noGrp="1"/>
          </p:cNvSpPr>
          <p:nvPr>
            <p:ph type="sldNum" sz="quarter" idx="5"/>
          </p:nvPr>
        </p:nvSpPr>
        <p:spPr>
          <a:noFill/>
        </p:spPr>
        <p:txBody>
          <a:bodyPr/>
          <a:lstStyle/>
          <a:p>
            <a:fld id="{0B053258-68D0-D54C-90FF-7193CFCA9509}" type="slidenum">
              <a:rPr lang="en-US" altLang="en-US"/>
              <a:pPr/>
              <a:t>3</a:t>
            </a:fld>
            <a:endParaRPr lang="en-US" altLang="en-US"/>
          </a:p>
        </p:txBody>
      </p:sp>
    </p:spTree>
    <p:extLst>
      <p:ext uri="{BB962C8B-B14F-4D97-AF65-F5344CB8AC3E}">
        <p14:creationId xmlns:p14="http://schemas.microsoft.com/office/powerpoint/2010/main" val="15416450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156674" name="Notes Placeholder 2"/>
          <p:cNvSpPr>
            <a:spLocks noGrp="1"/>
          </p:cNvSpPr>
          <p:nvPr>
            <p:ph type="body" idx="1"/>
          </p:nvPr>
        </p:nvSpPr>
        <p:spPr>
          <a:noFill/>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x-none" dirty="0" smtClean="0">
                <a:latin typeface="Times New Roman" charset="0"/>
              </a:rPr>
              <a:t>CIFAR10:</a:t>
            </a:r>
            <a:r>
              <a:rPr lang="en-US" altLang="x-none" baseline="0" dirty="0" smtClean="0">
                <a:latin typeface="Times New Roman" charset="0"/>
              </a:rPr>
              <a:t> </a:t>
            </a:r>
            <a:r>
              <a:rPr lang="mr-IN" sz="1700" kern="1200" dirty="0" smtClean="0">
                <a:solidFill>
                  <a:schemeClr val="tx1"/>
                </a:solidFill>
                <a:effectLst/>
                <a:latin typeface="Times New Roman" pitchFamily="18" charset="0"/>
                <a:ea typeface="+mn-ea"/>
                <a:cs typeface="+mn-cs"/>
              </a:rPr>
              <a:t>72% </a:t>
            </a:r>
            <a:endParaRPr lang="mr-IN" dirty="0" smtClean="0"/>
          </a:p>
          <a:p>
            <a:endParaRPr lang="en-US" altLang="x-none" dirty="0" smtClean="0">
              <a:latin typeface="Times New Roman" charset="0"/>
            </a:endParaRPr>
          </a:p>
          <a:p>
            <a:r>
              <a:rPr lang="en-US" altLang="x-none" dirty="0" smtClean="0">
                <a:latin typeface="Times New Roman" charset="0"/>
              </a:rPr>
              <a:t>SVHN:</a:t>
            </a:r>
            <a:r>
              <a:rPr lang="en-US" altLang="x-none" baseline="0" dirty="0" smtClean="0">
                <a:latin typeface="Times New Roman" charset="0"/>
              </a:rPr>
              <a:t> 80%</a:t>
            </a:r>
            <a:endParaRPr lang="en-US" altLang="x-none" dirty="0">
              <a:latin typeface="Times New Roman" charset="0"/>
            </a:endParaRPr>
          </a:p>
          <a:p>
            <a:endParaRPr lang="en-US" altLang="x-none" dirty="0">
              <a:latin typeface="Times New Roman" charset="0"/>
            </a:endParaRPr>
          </a:p>
        </p:txBody>
      </p:sp>
      <p:sp>
        <p:nvSpPr>
          <p:cNvPr id="156675" name="Slide Number Placeholder 3"/>
          <p:cNvSpPr>
            <a:spLocks noGrp="1"/>
          </p:cNvSpPr>
          <p:nvPr>
            <p:ph type="sldNum" sz="quarter" idx="5"/>
          </p:nvPr>
        </p:nvSpPr>
        <p:spPr>
          <a:noFill/>
        </p:spPr>
        <p:txBody>
          <a:bodyPr/>
          <a:lstStyle/>
          <a:p>
            <a:fld id="{ABD36C33-68F0-7A49-AF2B-8BC3942872D7}" type="slidenum">
              <a:rPr lang="en-US" altLang="en-US"/>
              <a:pPr/>
              <a:t>34</a:t>
            </a:fld>
            <a:endParaRPr lang="en-US" altLang="en-US"/>
          </a:p>
        </p:txBody>
      </p:sp>
    </p:spTree>
    <p:extLst>
      <p:ext uri="{BB962C8B-B14F-4D97-AF65-F5344CB8AC3E}">
        <p14:creationId xmlns:p14="http://schemas.microsoft.com/office/powerpoint/2010/main" val="7781967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2226" name="Notes Placeholder 2"/>
          <p:cNvSpPr>
            <a:spLocks noGrp="1"/>
          </p:cNvSpPr>
          <p:nvPr>
            <p:ph type="body" idx="1"/>
          </p:nvPr>
        </p:nvSpPr>
        <p:spPr>
          <a:noFill/>
        </p:spPr>
        <p:txBody>
          <a:bodyPr/>
          <a:lstStyle/>
          <a:p>
            <a:r>
              <a:rPr lang="is-IS" altLang="x-none" dirty="0">
                <a:latin typeface="Times New Roman" charset="0"/>
              </a:rPr>
              <a:t>1.4048, </a:t>
            </a:r>
            <a:r>
              <a:rPr lang="pt-BR" altLang="x-none" dirty="0">
                <a:latin typeface="Times New Roman" charset="0"/>
              </a:rPr>
              <a:t>0.360544 = 74.3% </a:t>
            </a:r>
            <a:r>
              <a:rPr lang="pt-BR" altLang="x-none" dirty="0" err="1">
                <a:latin typeface="Times New Roman" charset="0"/>
              </a:rPr>
              <a:t>fewer</a:t>
            </a:r>
            <a:r>
              <a:rPr lang="pt-BR" altLang="x-none" dirty="0">
                <a:latin typeface="Times New Roman" charset="0"/>
              </a:rPr>
              <a:t> </a:t>
            </a:r>
            <a:r>
              <a:rPr lang="pt-BR" altLang="x-none" dirty="0" err="1">
                <a:latin typeface="Times New Roman" charset="0"/>
              </a:rPr>
              <a:t>backward</a:t>
            </a:r>
            <a:r>
              <a:rPr lang="pt-BR" altLang="x-none" dirty="0">
                <a:latin typeface="Times New Roman" charset="0"/>
              </a:rPr>
              <a:t> passes</a:t>
            </a:r>
          </a:p>
          <a:p>
            <a:r>
              <a:rPr lang="pt-BR" altLang="x-none" dirty="0">
                <a:latin typeface="Times New Roman" charset="0"/>
              </a:rPr>
              <a:t>55% more </a:t>
            </a:r>
            <a:r>
              <a:rPr lang="pt-BR" altLang="x-none" dirty="0" err="1">
                <a:latin typeface="Times New Roman" charset="0"/>
              </a:rPr>
              <a:t>forwards</a:t>
            </a:r>
            <a:r>
              <a:rPr lang="pt-BR" altLang="x-none" dirty="0">
                <a:latin typeface="Times New Roman" charset="0"/>
              </a:rPr>
              <a:t> </a:t>
            </a:r>
            <a:r>
              <a:rPr lang="pt-BR" altLang="x-none" dirty="0" smtClean="0">
                <a:latin typeface="Times New Roman" charset="0"/>
              </a:rPr>
              <a:t>passes</a:t>
            </a:r>
            <a:endParaRPr lang="en-US" altLang="x-none" dirty="0" smtClean="0">
              <a:latin typeface="Times New Roman" charset="0"/>
            </a:endParaRPr>
          </a:p>
          <a:p>
            <a:r>
              <a:rPr lang="en-US" altLang="x-none" dirty="0" smtClean="0">
                <a:latin typeface="Times New Roman" charset="0"/>
              </a:rPr>
              <a:t>move the</a:t>
            </a:r>
            <a:r>
              <a:rPr lang="en-US" altLang="x-none" baseline="0" dirty="0" smtClean="0">
                <a:latin typeface="Times New Roman" charset="0"/>
              </a:rPr>
              <a:t> labels ahead</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Next move: </a:t>
            </a:r>
            <a:r>
              <a:rPr lang="en-US" altLang="x-none" baseline="0" dirty="0" err="1" smtClean="0">
                <a:latin typeface="Times New Roman" charset="0"/>
              </a:rPr>
              <a:t>SelectiveAugment</a:t>
            </a:r>
            <a:endParaRPr lang="en-US" altLang="x-none" baseline="0" dirty="0" smtClean="0">
              <a:latin typeface="Times New Roman" charset="0"/>
            </a:endParaRPr>
          </a:p>
          <a:p>
            <a:r>
              <a:rPr lang="en-US" altLang="x-none" baseline="0" dirty="0" smtClean="0">
                <a:latin typeface="Times New Roman" charset="0"/>
              </a:rPr>
              <a:t>The </a:t>
            </a:r>
            <a:r>
              <a:rPr lang="en-US" altLang="x-none" baseline="0" dirty="0" err="1" smtClean="0">
                <a:latin typeface="Times New Roman" charset="0"/>
              </a:rPr>
              <a:t>studff</a:t>
            </a:r>
            <a:r>
              <a:rPr lang="en-US" altLang="x-none" baseline="0" dirty="0" smtClean="0">
                <a:latin typeface="Times New Roman" charset="0"/>
              </a:rPr>
              <a:t> </a:t>
            </a:r>
            <a:r>
              <a:rPr lang="en-US" altLang="x-none" baseline="0" dirty="0" err="1" smtClean="0">
                <a:latin typeface="Times New Roman" charset="0"/>
              </a:rPr>
              <a:t>i</a:t>
            </a:r>
            <a:r>
              <a:rPr lang="en-US" altLang="x-none" baseline="0" dirty="0" smtClean="0">
                <a:latin typeface="Times New Roman" charset="0"/>
              </a:rPr>
              <a:t> was just </a:t>
            </a:r>
            <a:r>
              <a:rPr lang="en-US" altLang="x-none" baseline="0" dirty="0" err="1" smtClean="0">
                <a:latin typeface="Times New Roman" charset="0"/>
              </a:rPr>
              <a:t>taling</a:t>
            </a:r>
            <a:r>
              <a:rPr lang="en-US" altLang="x-none" baseline="0" dirty="0" smtClean="0">
                <a:latin typeface="Times New Roman" charset="0"/>
              </a:rPr>
              <a:t> about. </a:t>
            </a:r>
            <a:r>
              <a:rPr lang="en-US" altLang="x-none" baseline="0" dirty="0" err="1" smtClean="0">
                <a:latin typeface="Times New Roman" charset="0"/>
              </a:rPr>
              <a:t>imagein</a:t>
            </a:r>
            <a:r>
              <a:rPr lang="en-US" altLang="x-none" baseline="0" dirty="0" smtClean="0">
                <a:latin typeface="Times New Roman" charset="0"/>
              </a:rPr>
              <a:t> that you have a bunch of things that you do to imagines before you pass them </a:t>
            </a:r>
            <a:r>
              <a:rPr lang="en-US" altLang="x-none" baseline="0" dirty="0" err="1" smtClean="0">
                <a:latin typeface="Times New Roman" charset="0"/>
              </a:rPr>
              <a:t>trhough</a:t>
            </a:r>
            <a:r>
              <a:rPr lang="en-US" altLang="x-none" baseline="0" dirty="0" smtClean="0">
                <a:latin typeface="Times New Roman" charset="0"/>
              </a:rPr>
              <a:t> the n </a:t>
            </a:r>
            <a:r>
              <a:rPr lang="en-US" altLang="x-none" baseline="0" dirty="0" err="1" smtClean="0">
                <a:latin typeface="Times New Roman" charset="0"/>
              </a:rPr>
              <a:t>ewtork</a:t>
            </a:r>
            <a:r>
              <a:rPr lang="en-US" altLang="x-none" baseline="0" dirty="0" smtClean="0">
                <a:latin typeface="Times New Roman" charset="0"/>
              </a:rPr>
              <a:t>, for </a:t>
            </a:r>
            <a:r>
              <a:rPr lang="en-US" altLang="x-none" baseline="0" dirty="0" err="1" smtClean="0">
                <a:latin typeface="Times New Roman" charset="0"/>
              </a:rPr>
              <a:t>isntance</a:t>
            </a:r>
            <a:r>
              <a:rPr lang="en-US" altLang="x-none" baseline="0" dirty="0" smtClean="0">
                <a:latin typeface="Times New Roman" charset="0"/>
              </a:rPr>
              <a:t> rotating them and cropping</a:t>
            </a:r>
            <a:endParaRPr lang="en-US" altLang="x-none" dirty="0">
              <a:latin typeface="Times New Roman" charset="0"/>
            </a:endParaRPr>
          </a:p>
        </p:txBody>
      </p:sp>
      <p:sp>
        <p:nvSpPr>
          <p:cNvPr id="52227" name="Slide Number Placeholder 3"/>
          <p:cNvSpPr>
            <a:spLocks noGrp="1"/>
          </p:cNvSpPr>
          <p:nvPr>
            <p:ph type="sldNum" sz="quarter" idx="5"/>
          </p:nvPr>
        </p:nvSpPr>
        <p:spPr>
          <a:noFill/>
        </p:spPr>
        <p:txBody>
          <a:bodyPr/>
          <a:lstStyle/>
          <a:p>
            <a:fld id="{A1C01D98-D867-4145-8A82-60E7E201DF89}" type="slidenum">
              <a:rPr lang="en-US" altLang="en-US"/>
              <a:pPr/>
              <a:t>35</a:t>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2530" name="Notes Placeholder 2"/>
          <p:cNvSpPr>
            <a:spLocks noGrp="1"/>
          </p:cNvSpPr>
          <p:nvPr>
            <p:ph type="body" idx="1"/>
          </p:nvPr>
        </p:nvSpPr>
        <p:spPr>
          <a:noFill/>
        </p:spPr>
        <p:txBody>
          <a:bodyPr/>
          <a:lstStyle/>
          <a:p>
            <a:r>
              <a:rPr lang="en-US" altLang="x-none">
                <a:latin typeface="Times New Roman" charset="0"/>
              </a:rPr>
              <a:t>Our technique, SB, carefully selects what examples to prioritize, so that the DNN trains faster and the resulting DNN is more accurate</a:t>
            </a:r>
          </a:p>
        </p:txBody>
      </p:sp>
      <p:sp>
        <p:nvSpPr>
          <p:cNvPr id="22531" name="Slide Number Placeholder 3"/>
          <p:cNvSpPr>
            <a:spLocks noGrp="1"/>
          </p:cNvSpPr>
          <p:nvPr>
            <p:ph type="sldNum" sz="quarter" idx="5"/>
          </p:nvPr>
        </p:nvSpPr>
        <p:spPr>
          <a:noFill/>
        </p:spPr>
        <p:txBody>
          <a:bodyPr/>
          <a:lstStyle/>
          <a:p>
            <a:fld id="{FAB54FDD-BAE9-804B-A2A6-3C05030A0481}" type="slidenum">
              <a:rPr lang="en-US" altLang="en-US"/>
              <a:pPr/>
              <a:t>4</a:t>
            </a:fld>
            <a:endParaRPr lang="en-US" altLang="en-US"/>
          </a:p>
        </p:txBody>
      </p:sp>
    </p:spTree>
    <p:extLst>
      <p:ext uri="{BB962C8B-B14F-4D97-AF65-F5344CB8AC3E}">
        <p14:creationId xmlns:p14="http://schemas.microsoft.com/office/powerpoint/2010/main" val="2146039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6626" name="Notes Placeholder 2"/>
          <p:cNvSpPr>
            <a:spLocks noGrp="1"/>
          </p:cNvSpPr>
          <p:nvPr>
            <p:ph type="body" idx="1"/>
          </p:nvPr>
        </p:nvSpPr>
        <p:spPr>
          <a:noFill/>
        </p:spPr>
        <p:txBody>
          <a:bodyPr/>
          <a:lstStyle/>
          <a:p>
            <a:r>
              <a:rPr lang="en-US" altLang="x-none">
                <a:latin typeface="Times New Roman" charset="0"/>
              </a:rPr>
              <a:t>Start with higher level: e.g., semantic analysis for instance, image classification, or something more complicated like object detection, segmentation or pose estimation</a:t>
            </a:r>
          </a:p>
        </p:txBody>
      </p:sp>
      <p:sp>
        <p:nvSpPr>
          <p:cNvPr id="26627" name="Slide Number Placeholder 3"/>
          <p:cNvSpPr>
            <a:spLocks noGrp="1"/>
          </p:cNvSpPr>
          <p:nvPr>
            <p:ph type="sldNum" sz="quarter" idx="5"/>
          </p:nvPr>
        </p:nvSpPr>
        <p:spPr>
          <a:noFill/>
        </p:spPr>
        <p:txBody>
          <a:bodyPr/>
          <a:lstStyle/>
          <a:p>
            <a:fld id="{463B7200-7CAD-9942-A4D8-7F7074831D3B}" type="slidenum">
              <a:rPr lang="en-US" altLang="en-US"/>
              <a:pPr/>
              <a:t>6</a:t>
            </a:fld>
            <a:endParaRPr lang="en-US" altLang="en-US"/>
          </a:p>
        </p:txBody>
      </p:sp>
    </p:spTree>
    <p:extLst>
      <p:ext uri="{BB962C8B-B14F-4D97-AF65-F5344CB8AC3E}">
        <p14:creationId xmlns:p14="http://schemas.microsoft.com/office/powerpoint/2010/main" val="20129241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8674" name="Notes Placeholder 2"/>
          <p:cNvSpPr>
            <a:spLocks noGrp="1"/>
          </p:cNvSpPr>
          <p:nvPr>
            <p:ph type="body" idx="1"/>
          </p:nvPr>
        </p:nvSpPr>
        <p:spPr>
          <a:noFill/>
        </p:spPr>
        <p:txBody>
          <a:bodyPr/>
          <a:lstStyle/>
          <a:p>
            <a:r>
              <a:rPr lang="en-US" altLang="x-none">
                <a:latin typeface="Times New Roman" charset="0"/>
              </a:rPr>
              <a:t>Start with higher level: e.g., semantic analysis for instance, image classification, or something more complicated like object detection, segmentation or pose estimation</a:t>
            </a:r>
          </a:p>
        </p:txBody>
      </p:sp>
      <p:sp>
        <p:nvSpPr>
          <p:cNvPr id="28675" name="Slide Number Placeholder 3"/>
          <p:cNvSpPr>
            <a:spLocks noGrp="1"/>
          </p:cNvSpPr>
          <p:nvPr>
            <p:ph type="sldNum" sz="quarter" idx="5"/>
          </p:nvPr>
        </p:nvSpPr>
        <p:spPr>
          <a:noFill/>
        </p:spPr>
        <p:txBody>
          <a:bodyPr/>
          <a:lstStyle/>
          <a:p>
            <a:fld id="{7ED43E7A-D532-4841-819A-ED22A74FDA36}" type="slidenum">
              <a:rPr lang="en-US" altLang="en-US"/>
              <a:pPr/>
              <a:t>7</a:t>
            </a:fld>
            <a:endParaRPr lang="en-US" altLang="en-US"/>
          </a:p>
        </p:txBody>
      </p:sp>
    </p:spTree>
    <p:extLst>
      <p:ext uri="{BB962C8B-B14F-4D97-AF65-F5344CB8AC3E}">
        <p14:creationId xmlns:p14="http://schemas.microsoft.com/office/powerpoint/2010/main" val="1811211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2770" name="Notes Placeholder 2"/>
          <p:cNvSpPr>
            <a:spLocks noGrp="1"/>
          </p:cNvSpPr>
          <p:nvPr>
            <p:ph type="body" idx="1"/>
          </p:nvPr>
        </p:nvSpPr>
        <p:spPr>
          <a:noFill/>
        </p:spPr>
        <p:txBody>
          <a:bodyPr/>
          <a:lstStyle/>
          <a:p>
            <a:r>
              <a:rPr lang="en-US" altLang="x-none">
                <a:latin typeface="Times New Roman" charset="0"/>
              </a:rPr>
              <a:t>Penalize and reward the network via something called backpropagation</a:t>
            </a:r>
          </a:p>
        </p:txBody>
      </p:sp>
      <p:sp>
        <p:nvSpPr>
          <p:cNvPr id="32771" name="Slide Number Placeholder 3"/>
          <p:cNvSpPr>
            <a:spLocks noGrp="1"/>
          </p:cNvSpPr>
          <p:nvPr>
            <p:ph type="sldNum" sz="quarter" idx="5"/>
          </p:nvPr>
        </p:nvSpPr>
        <p:spPr>
          <a:noFill/>
        </p:spPr>
        <p:txBody>
          <a:bodyPr/>
          <a:lstStyle/>
          <a:p>
            <a:fld id="{9A8F8C04-2B77-AC4A-95C8-33656A05DFB7}" type="slidenum">
              <a:rPr lang="en-US" altLang="en-US"/>
              <a:pPr/>
              <a:t>10</a:t>
            </a:fld>
            <a:endParaRPr lang="en-US" altLang="en-US"/>
          </a:p>
        </p:txBody>
      </p:sp>
    </p:spTree>
    <p:extLst>
      <p:ext uri="{BB962C8B-B14F-4D97-AF65-F5344CB8AC3E}">
        <p14:creationId xmlns:p14="http://schemas.microsoft.com/office/powerpoint/2010/main" val="2355395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4818" name="Notes Placeholder 2"/>
          <p:cNvSpPr>
            <a:spLocks noGrp="1"/>
          </p:cNvSpPr>
          <p:nvPr>
            <p:ph type="body" idx="1"/>
          </p:nvPr>
        </p:nvSpPr>
        <p:spPr>
          <a:noFill/>
        </p:spPr>
        <p:txBody>
          <a:bodyPr/>
          <a:lstStyle/>
          <a:p>
            <a:r>
              <a:rPr lang="en-US" altLang="x-none">
                <a:latin typeface="Times New Roman" charset="0"/>
              </a:rPr>
              <a:t>Weights =&gt; Parameter</a:t>
            </a:r>
          </a:p>
        </p:txBody>
      </p:sp>
      <p:sp>
        <p:nvSpPr>
          <p:cNvPr id="34819" name="Slide Number Placeholder 3"/>
          <p:cNvSpPr>
            <a:spLocks noGrp="1"/>
          </p:cNvSpPr>
          <p:nvPr>
            <p:ph type="sldNum" sz="quarter" idx="5"/>
          </p:nvPr>
        </p:nvSpPr>
        <p:spPr>
          <a:noFill/>
        </p:spPr>
        <p:txBody>
          <a:bodyPr/>
          <a:lstStyle/>
          <a:p>
            <a:fld id="{B7F3A75F-AC13-2041-8621-6F0AA18F7335}" type="slidenum">
              <a:rPr lang="en-US" altLang="en-US"/>
              <a:pPr/>
              <a:t>11</a:t>
            </a:fld>
            <a:endParaRPr lang="en-US" altLang="en-US"/>
          </a:p>
        </p:txBody>
      </p:sp>
    </p:spTree>
    <p:extLst>
      <p:ext uri="{BB962C8B-B14F-4D97-AF65-F5344CB8AC3E}">
        <p14:creationId xmlns:p14="http://schemas.microsoft.com/office/powerpoint/2010/main" val="4070131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25602" name="Notes Placeholder 2"/>
          <p:cNvSpPr>
            <a:spLocks noGrp="1"/>
          </p:cNvSpPr>
          <p:nvPr>
            <p:ph type="body" idx="1"/>
          </p:nvPr>
        </p:nvSpPr>
        <p:spPr>
          <a:noFill/>
        </p:spPr>
        <p:txBody>
          <a:bodyPr/>
          <a:lstStyle/>
          <a:p>
            <a:r>
              <a:rPr lang="en-US" altLang="x-none" dirty="0">
                <a:latin typeface="Times New Roman" charset="0"/>
              </a:rPr>
              <a:t>Can we avoid doing the backwards pass so often? What if there are examples that are more </a:t>
            </a:r>
            <a:r>
              <a:rPr lang="en-US" altLang="x-none" dirty="0" err="1">
                <a:latin typeface="Times New Roman" charset="0"/>
              </a:rPr>
              <a:t>surprinsing</a:t>
            </a:r>
            <a:r>
              <a:rPr lang="en-US" altLang="x-none" dirty="0">
                <a:latin typeface="Times New Roman" charset="0"/>
              </a:rPr>
              <a:t> that teach the </a:t>
            </a:r>
            <a:r>
              <a:rPr lang="en-US" altLang="x-none" dirty="0" err="1">
                <a:latin typeface="Times New Roman" charset="0"/>
              </a:rPr>
              <a:t>ntwork</a:t>
            </a:r>
            <a:r>
              <a:rPr lang="en-US" altLang="x-none" dirty="0">
                <a:latin typeface="Times New Roman" charset="0"/>
              </a:rPr>
              <a:t> more than others?</a:t>
            </a:r>
          </a:p>
          <a:p>
            <a:r>
              <a:rPr lang="en-US" altLang="x-none" dirty="0">
                <a:latin typeface="Times New Roman" charset="0"/>
              </a:rPr>
              <a:t>Backward pass is when the network is learning, so you can learn more from surprising </a:t>
            </a:r>
            <a:r>
              <a:rPr lang="en-US" altLang="x-none" dirty="0" smtClean="0">
                <a:latin typeface="Times New Roman" charset="0"/>
              </a:rPr>
              <a:t>examples</a:t>
            </a:r>
          </a:p>
          <a:p>
            <a:endParaRPr lang="en-US" altLang="x-none" dirty="0" smtClean="0">
              <a:latin typeface="Times New Roman" charset="0"/>
            </a:endParaRPr>
          </a:p>
          <a:p>
            <a:endParaRPr lang="en-US" altLang="x-none" dirty="0" smtClean="0">
              <a:latin typeface="Times New Roman" charset="0"/>
            </a:endParaRPr>
          </a:p>
          <a:p>
            <a:r>
              <a:rPr lang="en-US" altLang="x-none" dirty="0" smtClean="0">
                <a:latin typeface="Times New Roman" charset="0"/>
              </a:rPr>
              <a:t>Standard</a:t>
            </a:r>
            <a:r>
              <a:rPr lang="en-US" altLang="x-none" baseline="0" dirty="0" smtClean="0">
                <a:latin typeface="Times New Roman" charset="0"/>
              </a:rPr>
              <a:t> thing is to train on everything. But like anything there's skew. There's some examples that are more useful to train on everything! Spend more time learning from the hard examples because they're harder. Focus on more </a:t>
            </a:r>
            <a:r>
              <a:rPr lang="en-US" altLang="x-none" baseline="0" dirty="0" err="1" smtClean="0">
                <a:latin typeface="Times New Roman" charset="0"/>
              </a:rPr>
              <a:t>othe</a:t>
            </a:r>
            <a:r>
              <a:rPr lang="en-US" altLang="x-none" baseline="0" dirty="0" smtClean="0">
                <a:latin typeface="Times New Roman" charset="0"/>
              </a:rPr>
              <a:t> </a:t>
            </a:r>
            <a:r>
              <a:rPr lang="en-US" altLang="x-none" baseline="0" dirty="0" err="1" smtClean="0">
                <a:latin typeface="Times New Roman" charset="0"/>
              </a:rPr>
              <a:t>attenton</a:t>
            </a:r>
            <a:r>
              <a:rPr lang="en-US" altLang="x-none" baseline="0" dirty="0" smtClean="0">
                <a:latin typeface="Times New Roman" charset="0"/>
              </a:rPr>
              <a:t> oh </a:t>
            </a:r>
            <a:r>
              <a:rPr lang="en-US" altLang="x-none" baseline="0" dirty="0" err="1" smtClean="0">
                <a:latin typeface="Times New Roman" charset="0"/>
              </a:rPr>
              <a:t>ard</a:t>
            </a:r>
            <a:r>
              <a:rPr lang="en-US" altLang="x-none" baseline="0" dirty="0" smtClean="0">
                <a:latin typeface="Times New Roman" charset="0"/>
              </a:rPr>
              <a:t> </a:t>
            </a:r>
            <a:r>
              <a:rPr lang="en-US" altLang="x-none" baseline="0" dirty="0" err="1" smtClean="0">
                <a:latin typeface="Times New Roman" charset="0"/>
              </a:rPr>
              <a:t>attnetion</a:t>
            </a:r>
            <a:r>
              <a:rPr lang="en-US" altLang="x-none" baseline="0" dirty="0" smtClean="0">
                <a:latin typeface="Times New Roman" charset="0"/>
              </a:rPr>
              <a:t>, not all the attention</a:t>
            </a:r>
          </a:p>
          <a:p>
            <a:endParaRPr lang="en-US" altLang="x-none" baseline="0" dirty="0" smtClean="0">
              <a:latin typeface="Times New Roman" charset="0"/>
            </a:endParaRPr>
          </a:p>
          <a:p>
            <a:r>
              <a:rPr lang="en-US" altLang="x-none" baseline="0" dirty="0" smtClean="0">
                <a:latin typeface="Times New Roman" charset="0"/>
              </a:rPr>
              <a:t>The way we're </a:t>
            </a:r>
            <a:r>
              <a:rPr lang="en-US" altLang="x-none" baseline="0" dirty="0" err="1" smtClean="0">
                <a:latin typeface="Times New Roman" charset="0"/>
              </a:rPr>
              <a:t>gonna</a:t>
            </a:r>
            <a:r>
              <a:rPr lang="en-US" altLang="x-none" baseline="0" dirty="0" smtClean="0">
                <a:latin typeface="Times New Roman" charset="0"/>
              </a:rPr>
              <a:t> reduce the backwards pass, by skipping the backwards pass by the thing that's easy</a:t>
            </a:r>
          </a:p>
          <a:p>
            <a:endParaRPr lang="en-US" altLang="x-none" baseline="0" dirty="0" smtClean="0">
              <a:latin typeface="Times New Roman" charset="0"/>
            </a:endParaRPr>
          </a:p>
          <a:p>
            <a:r>
              <a:rPr lang="en-US" altLang="x-none" baseline="0" dirty="0" smtClean="0">
                <a:latin typeface="Times New Roman" charset="0"/>
              </a:rPr>
              <a:t>Backwards pass is slow -&gt; cosine similarity</a:t>
            </a:r>
          </a:p>
          <a:p>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Where are you </a:t>
            </a:r>
            <a:r>
              <a:rPr lang="en-US" altLang="x-none" baseline="0" dirty="0" err="1" smtClean="0">
                <a:latin typeface="Times New Roman" charset="0"/>
              </a:rPr>
              <a:t>gonna</a:t>
            </a:r>
            <a:r>
              <a:rPr lang="en-US" altLang="x-none" baseline="0" dirty="0" smtClean="0">
                <a:latin typeface="Times New Roman" charset="0"/>
              </a:rPr>
              <a:t> find the opportunity is to recognize that they're not all </a:t>
            </a:r>
            <a:r>
              <a:rPr lang="en-US" altLang="x-none" baseline="0" dirty="0" err="1" smtClean="0">
                <a:latin typeface="Times New Roman" charset="0"/>
              </a:rPr>
              <a:t>qually</a:t>
            </a:r>
            <a:r>
              <a:rPr lang="en-US" altLang="x-none" baseline="0" dirty="0" smtClean="0">
                <a:latin typeface="Times New Roman" charset="0"/>
              </a:rPr>
              <a:t> useful (if all math problems are 2+2, then you don't want to remove all of them) if you're working on flashcards, you start skipping the flashcards</a:t>
            </a:r>
          </a:p>
          <a:p>
            <a:endParaRPr lang="en-US" altLang="x-none" baseline="0" dirty="0" smtClean="0">
              <a:latin typeface="Times New Roman" charset="0"/>
            </a:endParaRPr>
          </a:p>
          <a:p>
            <a:r>
              <a:rPr lang="en-US" altLang="x-none" baseline="0" dirty="0" smtClean="0">
                <a:latin typeface="Times New Roman" charset="0"/>
              </a:rPr>
              <a:t>Make this slide into a LOOP. there are many epochs, send all the images through in many epochs, standard training is n epochs so we're going to see N million images. this is where a lot of time is spent. (so you get the iterative feel and how big it is). then you understand why </a:t>
            </a:r>
            <a:r>
              <a:rPr lang="en-US" altLang="x-none" baseline="0" dirty="0" err="1" smtClean="0">
                <a:latin typeface="Times New Roman" charset="0"/>
              </a:rPr>
              <a:t>backprops</a:t>
            </a:r>
            <a:endParaRPr lang="en-US" altLang="x-none" baseline="0" dirty="0" smtClean="0">
              <a:latin typeface="Times New Roman" charset="0"/>
            </a:endParaRPr>
          </a:p>
          <a:p>
            <a:endParaRPr lang="en-US" altLang="x-none" baseline="0" dirty="0" smtClean="0">
              <a:latin typeface="Times New Roman" charset="0"/>
            </a:endParaRPr>
          </a:p>
          <a:p>
            <a:r>
              <a:rPr lang="en-US" altLang="x-none" baseline="0" dirty="0" smtClean="0">
                <a:latin typeface="Times New Roman" charset="0"/>
              </a:rPr>
              <a:t>why do you start over, debugging the model, trying to improve the accuracy. reducing the time from 80 hours!@ to 40 hours is really </a:t>
            </a:r>
            <a:r>
              <a:rPr lang="en-US" altLang="x-none" baseline="0" dirty="0" err="1" smtClean="0">
                <a:latin typeface="Times New Roman" charset="0"/>
              </a:rPr>
              <a:t>signficant</a:t>
            </a:r>
            <a:r>
              <a:rPr lang="en-US" altLang="x-none" baseline="0" dirty="0" smtClean="0">
                <a:latin typeface="Times New Roman" charset="0"/>
              </a:rPr>
              <a:t>, otherwise you can't try again. The best you can hope for is a factor of 2. Is it significant, well it is because it's a huge debugging cycle.  Less compelling if it's 1 hour</a:t>
            </a:r>
          </a:p>
          <a:p>
            <a:endParaRPr lang="en-US" altLang="x-none" baseline="0" dirty="0" smtClean="0">
              <a:latin typeface="Times New Roman" charset="0"/>
            </a:endParaRPr>
          </a:p>
          <a:p>
            <a:r>
              <a:rPr lang="en-US" altLang="x-none" baseline="0" dirty="0" smtClean="0">
                <a:latin typeface="Times New Roman" charset="0"/>
              </a:rPr>
              <a:t>say "for all experiments we focus on image classification"</a:t>
            </a:r>
          </a:p>
          <a:p>
            <a:endParaRPr lang="en-US" altLang="x-none" baseline="0" dirty="0" smtClean="0">
              <a:latin typeface="Times New Roman" charset="0"/>
            </a:endParaRPr>
          </a:p>
          <a:p>
            <a:r>
              <a:rPr lang="en-US" altLang="x-none" baseline="0" dirty="0" smtClean="0">
                <a:latin typeface="Times New Roman" charset="0"/>
              </a:rPr>
              <a:t>SMART BUT IGNORANT</a:t>
            </a:r>
          </a:p>
          <a:p>
            <a:endParaRPr lang="en-US" altLang="x-none" baseline="0" dirty="0" smtClean="0">
              <a:latin typeface="Times New Roman" charset="0"/>
            </a:endParaRPr>
          </a:p>
          <a:p>
            <a:endParaRPr lang="en-US" altLang="x-none" baseline="0" dirty="0" smtClean="0">
              <a:latin typeface="Times New Roman" charset="0"/>
            </a:endParaRPr>
          </a:p>
          <a:p>
            <a:endParaRPr lang="en-US" altLang="x-none" baseline="0" dirty="0" smtClean="0">
              <a:latin typeface="Times New Roman" charset="0"/>
            </a:endParaRPr>
          </a:p>
        </p:txBody>
      </p:sp>
      <p:sp>
        <p:nvSpPr>
          <p:cNvPr id="25603" name="Slide Number Placeholder 3"/>
          <p:cNvSpPr>
            <a:spLocks noGrp="1"/>
          </p:cNvSpPr>
          <p:nvPr>
            <p:ph type="sldNum" sz="quarter" idx="5"/>
          </p:nvPr>
        </p:nvSpPr>
        <p:spPr>
          <a:noFill/>
        </p:spPr>
        <p:txBody>
          <a:bodyPr/>
          <a:lstStyle/>
          <a:p>
            <a:fld id="{DB7FCF5B-3E8E-F047-A3CC-4CCB3C6059A0}" type="slidenum">
              <a:rPr lang="en-US" altLang="en-US"/>
              <a:pPr/>
              <a:t>12</a:t>
            </a:fld>
            <a:endParaRPr lang="en-US" altLang="en-US"/>
          </a:p>
        </p:txBody>
      </p:sp>
    </p:spTree>
    <p:extLst>
      <p:ext uri="{BB962C8B-B14F-4D97-AF65-F5344CB8AC3E}">
        <p14:creationId xmlns:p14="http://schemas.microsoft.com/office/powerpoint/2010/main" val="345247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3"/>
        <p:cNvGrpSpPr/>
        <p:nvPr/>
      </p:nvGrpSpPr>
      <p:grpSpPr>
        <a:xfrm>
          <a:off x="0" y="0"/>
          <a:ext cx="0" cy="0"/>
          <a:chOff x="0" y="0"/>
          <a:chExt cx="0" cy="0"/>
        </a:xfrm>
      </p:grpSpPr>
      <p:sp>
        <p:nvSpPr>
          <p:cNvPr id="25" name="Shape 25"/>
          <p:cNvSpPr txBox="1">
            <a:spLocks noGrp="1"/>
          </p:cNvSpPr>
          <p:nvPr>
            <p:ph type="title"/>
          </p:nvPr>
        </p:nvSpPr>
        <p:spPr>
          <a:xfrm>
            <a:off x="498600" y="440840"/>
            <a:ext cx="13632960" cy="1131840"/>
          </a:xfrm>
          <a:prstGeom prst="rect">
            <a:avLst/>
          </a:prstGeom>
        </p:spPr>
        <p:txBody>
          <a:bodyPr spcFirstLastPara="1" lIns="91425" tIns="91425" rIns="91425" bIns="91425" anchor="t"/>
          <a:lstStyle>
            <a:lvl1pPr lvl="0" rtl="0">
              <a:spcBef>
                <a:spcPts val="0"/>
              </a:spcBef>
              <a:spcAft>
                <a:spcPts val="0"/>
              </a:spcAft>
              <a:buClr>
                <a:srgbClr val="434343"/>
              </a:buClr>
              <a:buSzPts val="3600"/>
              <a:buNone/>
              <a:defRPr b="0" i="0">
                <a:solidFill>
                  <a:srgbClr val="434343"/>
                </a:solidFill>
                <a:latin typeface="Avenir Next Condensed Regular" charset="0"/>
                <a:ea typeface="Avenir Next Condensed Regular" charset="0"/>
                <a:cs typeface="Avenir Next Condensed Regular" charset="0"/>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dirty="0"/>
          </a:p>
        </p:txBody>
      </p:sp>
      <p:sp>
        <p:nvSpPr>
          <p:cNvPr id="27" name="Shape 27"/>
          <p:cNvSpPr txBox="1">
            <a:spLocks noGrp="1"/>
          </p:cNvSpPr>
          <p:nvPr>
            <p:ph type="body" idx="1"/>
          </p:nvPr>
        </p:nvSpPr>
        <p:spPr>
          <a:xfrm>
            <a:off x="498720" y="1843880"/>
            <a:ext cx="13632960" cy="5284320"/>
          </a:xfrm>
          <a:prstGeom prst="rect">
            <a:avLst/>
          </a:prstGeom>
        </p:spPr>
        <p:txBody>
          <a:bodyPr spcFirstLastPara="1" lIns="91425" tIns="91425" rIns="91425" bIns="91425"/>
          <a:lstStyle>
            <a:lvl1pPr marL="731520" lvl="0" indent="-568960" rtl="0">
              <a:spcBef>
                <a:spcPts val="0"/>
              </a:spcBef>
              <a:spcAft>
                <a:spcPts val="0"/>
              </a:spcAft>
              <a:buSzPts val="2000"/>
              <a:buFont typeface="Pathway Gothic One"/>
              <a:buChar char="●"/>
              <a:defRPr sz="4000" b="0" i="0">
                <a:latin typeface="Avenir Next Condensed Regular" charset="0"/>
                <a:ea typeface="Avenir Next Condensed Regular" charset="0"/>
                <a:cs typeface="Avenir Next Condensed Regular" charset="0"/>
                <a:sym typeface="Pathway Gothic One"/>
              </a:defRPr>
            </a:lvl1pPr>
            <a:lvl2pPr marL="1463040" lvl="1" indent="-518160" rtl="0">
              <a:spcBef>
                <a:spcPts val="2560"/>
              </a:spcBef>
              <a:spcAft>
                <a:spcPts val="0"/>
              </a:spcAft>
              <a:buSzPts val="1500"/>
              <a:buFont typeface="Pathway Gothic One"/>
              <a:buChar char="○"/>
              <a:defRPr sz="3200">
                <a:latin typeface="Pathway Gothic One"/>
                <a:ea typeface="Pathway Gothic One"/>
                <a:cs typeface="Pathway Gothic One"/>
                <a:sym typeface="Pathway Gothic One"/>
              </a:defRPr>
            </a:lvl2pPr>
            <a:lvl3pPr marL="2194560" lvl="2" indent="-528320" rtl="0">
              <a:spcBef>
                <a:spcPts val="2560"/>
              </a:spcBef>
              <a:spcAft>
                <a:spcPts val="0"/>
              </a:spcAft>
              <a:buSzPts val="1600"/>
              <a:buFont typeface="Pathway Gothic One"/>
              <a:buChar char="■"/>
              <a:defRPr sz="2560">
                <a:latin typeface="Pathway Gothic One"/>
                <a:ea typeface="Pathway Gothic One"/>
                <a:cs typeface="Pathway Gothic One"/>
                <a:sym typeface="Pathway Gothic One"/>
              </a:defRPr>
            </a:lvl3pPr>
            <a:lvl4pPr marL="2926080" lvl="3"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4pPr>
            <a:lvl5pPr marL="3657600" lvl="4"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5pPr>
            <a:lvl6pPr marL="4389120" lvl="5"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6pPr>
            <a:lvl7pPr marL="5120640" lvl="6"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7pPr>
            <a:lvl8pPr marL="5852160" lvl="7" indent="-487680" rtl="0">
              <a:spcBef>
                <a:spcPts val="2560"/>
              </a:spcBef>
              <a:spcAft>
                <a:spcPts val="0"/>
              </a:spcAft>
              <a:buSzPts val="1200"/>
              <a:buFont typeface="Pathway Gothic One"/>
              <a:buChar char="○"/>
              <a:defRPr sz="1920">
                <a:latin typeface="Pathway Gothic One"/>
                <a:ea typeface="Pathway Gothic One"/>
                <a:cs typeface="Pathway Gothic One"/>
                <a:sym typeface="Pathway Gothic One"/>
              </a:defRPr>
            </a:lvl8pPr>
            <a:lvl9pPr marL="6583680" lvl="8" indent="-487680" rtl="0">
              <a:spcBef>
                <a:spcPts val="2560"/>
              </a:spcBef>
              <a:spcAft>
                <a:spcPts val="2560"/>
              </a:spcAft>
              <a:buSzPts val="1200"/>
              <a:buFont typeface="Pathway Gothic One"/>
              <a:buChar char="■"/>
              <a:defRPr sz="1920">
                <a:latin typeface="Pathway Gothic One"/>
                <a:ea typeface="Pathway Gothic One"/>
                <a:cs typeface="Pathway Gothic One"/>
                <a:sym typeface="Pathway Gothic One"/>
              </a:defRPr>
            </a:lvl9pPr>
          </a:lstStyle>
          <a:p>
            <a:endParaRPr dirty="0"/>
          </a:p>
        </p:txBody>
      </p:sp>
      <p:sp>
        <p:nvSpPr>
          <p:cNvPr id="4" name="Shape 26"/>
          <p:cNvSpPr txBox="1">
            <a:spLocks noGrp="1"/>
          </p:cNvSpPr>
          <p:nvPr>
            <p:ph type="sldNum" idx="10"/>
          </p:nvPr>
        </p:nvSpPr>
        <p:spPr>
          <a:xfrm>
            <a:off x="13555663" y="7461250"/>
            <a:ext cx="877887" cy="630238"/>
          </a:xfrm>
          <a:prstGeom prst="rect">
            <a:avLst/>
          </a:prstGeom>
          <a:solidFill>
            <a:schemeClr val="bg1">
              <a:lumMod val="50000"/>
              <a:alpha val="70000"/>
            </a:schemeClr>
          </a:solidFill>
        </p:spPr>
        <p:txBody>
          <a:bodyPr spcFirstLastPara="1" wrap="square" lIns="91425" tIns="91425" rIns="91425" bIns="91425" anchor="ctr" anchorCtr="0">
            <a:noAutofit/>
          </a:bodyPr>
          <a:lstStyle>
            <a:lvl1pPr lvl="0" rtl="0">
              <a:spcBef>
                <a:spcPts val="0"/>
              </a:spcBef>
              <a:buNone/>
              <a:defRPr sz="2400">
                <a:solidFill>
                  <a:schemeClr val="bg1"/>
                </a:solidFill>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pPr>
              <a:defRPr/>
            </a:pPr>
            <a:fld id="{31D706EB-F0E9-C848-9E30-DCE3130AC602}" type="slidenum">
              <a:rPr lang="uk-UA"/>
              <a:pPr>
                <a:defRPr/>
              </a:pPr>
              <a:t>‹#›</a:t>
            </a:fld>
            <a:endParaRPr lang="uk-UA" dirty="0"/>
          </a:p>
        </p:txBody>
      </p:sp>
    </p:spTree>
    <p:extLst>
      <p:ext uri="{BB962C8B-B14F-4D97-AF65-F5344CB8AC3E}">
        <p14:creationId xmlns:p14="http://schemas.microsoft.com/office/powerpoint/2010/main" val="48935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12/5/19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12/5/19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12/5/19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12/5/19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cSld>
  <p:clrMapOvr>
    <a:masterClrMapping/>
  </p:clrMapOvr>
  <p:hf hdr="0"/>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smtClean="0"/>
              <a:t>12/5/19</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045137630"/>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Lst>
  <p:hf hdr="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emf"/></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8.emf"/><Relationship Id="rId5"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8.emf"/><Relationship Id="rId5"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3" Type="http://schemas.openxmlformats.org/officeDocument/2006/relationships/image" Target="../media/image12.tiff"/><Relationship Id="rId4" Type="http://schemas.openxmlformats.org/officeDocument/2006/relationships/image" Target="../media/image13.tiff"/><Relationship Id="rId5" Type="http://schemas.openxmlformats.org/officeDocument/2006/relationships/image" Target="../media/image14.tiff"/><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8.emf"/><Relationship Id="rId5"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tiff"/><Relationship Id="rId5" Type="http://schemas.openxmlformats.org/officeDocument/2006/relationships/image" Target="../media/image3.tiff"/><Relationship Id="rId6"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6.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7.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emf"/><Relationship Id="rId5"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2.emf"/><Relationship Id="rId5"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emf"/></Relationships>
</file>

<file path=ppt/slides/_rels/slide30.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5"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6.emf"/></Relationships>
</file>

<file path=ppt/slides/_rels/slide34.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emf"/><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5.xml.rels><?xml version="1.0" encoding="UTF-8" standalone="yes"?>
<Relationships xmlns="http://schemas.openxmlformats.org/package/2006/relationships"><Relationship Id="rId3" Type="http://schemas.openxmlformats.org/officeDocument/2006/relationships/image" Target="../media/image29.emf"/><Relationship Id="rId4" Type="http://schemas.openxmlformats.org/officeDocument/2006/relationships/image" Target="../media/image30.emf"/><Relationship Id="rId5" Type="http://schemas.openxmlformats.org/officeDocument/2006/relationships/image" Target="../media/image31.emf"/><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jpe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jpe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ctrTitle"/>
          </p:nvPr>
        </p:nvSpPr>
        <p:spPr>
          <a:xfrm>
            <a:off x="789322" y="2408572"/>
            <a:ext cx="13161962" cy="1371600"/>
          </a:xfrm>
        </p:spPr>
        <p:txBody>
          <a:bodyPr>
            <a:normAutofit fontScale="90000"/>
          </a:bodyPr>
          <a:lstStyle/>
          <a:p>
            <a:r>
              <a:rPr lang="en-US" b="1" dirty="0">
                <a:latin typeface="Avenir Next Condensed Bold" charset="0"/>
                <a:ea typeface="Avenir Next Condensed Bold" charset="0"/>
                <a:cs typeface="Avenir Next Condensed Bold" charset="0"/>
              </a:rPr>
              <a:t>Accelerating Deep Learning </a:t>
            </a:r>
            <a:br>
              <a:rPr lang="en-US" b="1" dirty="0">
                <a:latin typeface="Avenir Next Condensed Bold" charset="0"/>
                <a:ea typeface="Avenir Next Condensed Bold" charset="0"/>
                <a:cs typeface="Avenir Next Condensed Bold" charset="0"/>
              </a:rPr>
            </a:br>
            <a:r>
              <a:rPr lang="en-US" b="1" dirty="0" smtClean="0">
                <a:latin typeface="Avenir Next Condensed Bold" charset="0"/>
                <a:ea typeface="Avenir Next Condensed Bold" charset="0"/>
                <a:cs typeface="Avenir Next Condensed Bold" charset="0"/>
              </a:rPr>
              <a:t>with the </a:t>
            </a:r>
            <a:r>
              <a:rPr lang="en-US" b="1" dirty="0">
                <a:latin typeface="Avenir Next Condensed Bold" charset="0"/>
                <a:ea typeface="Avenir Next Condensed Bold" charset="0"/>
                <a:cs typeface="Avenir Next Condensed Bold" charset="0"/>
              </a:rPr>
              <a:t>Biggest Losers </a:t>
            </a:r>
          </a:p>
        </p:txBody>
      </p:sp>
      <p:sp>
        <p:nvSpPr>
          <p:cNvPr id="6148" name="Text Box 4"/>
          <p:cNvSpPr txBox="1">
            <a:spLocks noChangeArrowheads="1"/>
          </p:cNvSpPr>
          <p:nvPr/>
        </p:nvSpPr>
        <p:spPr bwMode="auto">
          <a:xfrm>
            <a:off x="2213810" y="4165183"/>
            <a:ext cx="10587789" cy="25387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lIns="130622" tIns="65311" rIns="130622" bIns="65311">
            <a:spAutoFit/>
          </a:bodyPr>
          <a:lstStyle>
            <a:lvl1pPr eaLnBrk="0" hangingPunct="0">
              <a:defRPr sz="4600" b="1">
                <a:solidFill>
                  <a:schemeClr val="tx1"/>
                </a:solidFill>
                <a:latin typeface="Arial" charset="0"/>
              </a:defRPr>
            </a:lvl1pPr>
            <a:lvl2pPr marL="742950" indent="-285750" eaLnBrk="0" hangingPunct="0">
              <a:defRPr sz="4600" b="1">
                <a:solidFill>
                  <a:schemeClr val="tx1"/>
                </a:solidFill>
                <a:latin typeface="Arial" charset="0"/>
              </a:defRPr>
            </a:lvl2pPr>
            <a:lvl3pPr marL="1143000" indent="-228600" eaLnBrk="0" hangingPunct="0">
              <a:defRPr sz="4600" b="1">
                <a:solidFill>
                  <a:schemeClr val="tx1"/>
                </a:solidFill>
                <a:latin typeface="Arial" charset="0"/>
              </a:defRPr>
            </a:lvl3pPr>
            <a:lvl4pPr marL="1600200" indent="-228600" eaLnBrk="0" hangingPunct="0">
              <a:defRPr sz="4600" b="1">
                <a:solidFill>
                  <a:schemeClr val="tx1"/>
                </a:solidFill>
                <a:latin typeface="Arial" charset="0"/>
              </a:defRPr>
            </a:lvl4pPr>
            <a:lvl5pPr marL="2057400" indent="-228600" eaLnBrk="0" hangingPunct="0">
              <a:defRPr sz="4600" b="1">
                <a:solidFill>
                  <a:schemeClr val="tx1"/>
                </a:solidFill>
                <a:latin typeface="Arial" charset="0"/>
              </a:defRPr>
            </a:lvl5pPr>
            <a:lvl6pPr marL="2514600" indent="-228600" eaLnBrk="0" fontAlgn="base" hangingPunct="0">
              <a:spcBef>
                <a:spcPct val="0"/>
              </a:spcBef>
              <a:spcAft>
                <a:spcPct val="0"/>
              </a:spcAft>
              <a:defRPr sz="4600" b="1">
                <a:solidFill>
                  <a:schemeClr val="tx1"/>
                </a:solidFill>
                <a:latin typeface="Arial" charset="0"/>
              </a:defRPr>
            </a:lvl6pPr>
            <a:lvl7pPr marL="2971800" indent="-228600" eaLnBrk="0" fontAlgn="base" hangingPunct="0">
              <a:spcBef>
                <a:spcPct val="0"/>
              </a:spcBef>
              <a:spcAft>
                <a:spcPct val="0"/>
              </a:spcAft>
              <a:defRPr sz="4600" b="1">
                <a:solidFill>
                  <a:schemeClr val="tx1"/>
                </a:solidFill>
                <a:latin typeface="Arial" charset="0"/>
              </a:defRPr>
            </a:lvl7pPr>
            <a:lvl8pPr marL="3429000" indent="-228600" eaLnBrk="0" fontAlgn="base" hangingPunct="0">
              <a:spcBef>
                <a:spcPct val="0"/>
              </a:spcBef>
              <a:spcAft>
                <a:spcPct val="0"/>
              </a:spcAft>
              <a:defRPr sz="4600" b="1">
                <a:solidFill>
                  <a:schemeClr val="tx1"/>
                </a:solidFill>
                <a:latin typeface="Arial" charset="0"/>
              </a:defRPr>
            </a:lvl8pPr>
            <a:lvl9pPr marL="3886200" indent="-228600" eaLnBrk="0" fontAlgn="base" hangingPunct="0">
              <a:spcBef>
                <a:spcPct val="0"/>
              </a:spcBef>
              <a:spcAft>
                <a:spcPct val="0"/>
              </a:spcAft>
              <a:defRPr sz="4600" b="1">
                <a:solidFill>
                  <a:schemeClr val="tx1"/>
                </a:solidFill>
                <a:latin typeface="Arial" charset="0"/>
              </a:defRPr>
            </a:lvl9pPr>
          </a:lstStyle>
          <a:p>
            <a:pPr algn="ctr" eaLnBrk="1" hangingPunct="1">
              <a:spcBef>
                <a:spcPct val="20000"/>
              </a:spcBef>
              <a:defRPr/>
            </a:pPr>
            <a:r>
              <a:rPr lang="en-US" altLang="en-US" sz="3400" dirty="0" smtClean="0">
                <a:solidFill>
                  <a:srgbClr val="C988BB"/>
                </a:solidFill>
                <a:latin typeface="Avenir Next Condensed Medium" charset="0"/>
                <a:ea typeface="Avenir Next Condensed Medium" charset="0"/>
                <a:cs typeface="Avenir Next Condensed Medium" charset="0"/>
              </a:rPr>
              <a:t>Angela H. Jiang</a:t>
            </a:r>
            <a:r>
              <a:rPr lang="en-US" altLang="en-US" sz="3400" b="0" dirty="0" smtClean="0">
                <a:latin typeface="Avenir Next Condensed Medium" charset="0"/>
                <a:ea typeface="Avenir Next Condensed Medium" charset="0"/>
                <a:cs typeface="Avenir Next Condensed Medium" charset="0"/>
              </a:rPr>
              <a:t>,</a:t>
            </a:r>
            <a:r>
              <a:rPr lang="en-US" altLang="en-US" sz="3400" b="0" dirty="0" smtClean="0">
                <a:solidFill>
                  <a:schemeClr val="accent1"/>
                </a:solidFill>
                <a:latin typeface="Avenir Next Condensed Medium" charset="0"/>
                <a:ea typeface="Avenir Next Condensed Medium" charset="0"/>
                <a:cs typeface="Avenir Next Condensed Medium" charset="0"/>
              </a:rPr>
              <a:t>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Daniel L.-K. Wong, Giulio Zhou,</a:t>
            </a:r>
          </a:p>
          <a:p>
            <a:pPr algn="ctr" eaLnBrk="1" hangingPunct="1">
              <a:spcBef>
                <a:spcPct val="20000"/>
              </a:spcBef>
              <a:defRPr/>
            </a:pP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David </a:t>
            </a:r>
            <a:r>
              <a:rPr lang="en-US" altLang="en-US" sz="3400" b="0" dirty="0">
                <a:solidFill>
                  <a:schemeClr val="bg2">
                    <a:lumMod val="25000"/>
                  </a:schemeClr>
                </a:solidFill>
                <a:latin typeface="Avenir Next Condensed Medium" charset="0"/>
                <a:ea typeface="Avenir Next Condensed Medium" charset="0"/>
                <a:cs typeface="Avenir Next Condensed Medium" charset="0"/>
              </a:rPr>
              <a:t>G. Andersen,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Jeffrey Dean,  Gregory </a:t>
            </a:r>
            <a:r>
              <a:rPr lang="en-US" altLang="en-US" sz="3400" b="0" dirty="0">
                <a:solidFill>
                  <a:schemeClr val="bg2">
                    <a:lumMod val="25000"/>
                  </a:schemeClr>
                </a:solidFill>
                <a:latin typeface="Avenir Next Condensed Medium" charset="0"/>
                <a:ea typeface="Avenir Next Condensed Medium" charset="0"/>
                <a:cs typeface="Avenir Next Condensed Medium" charset="0"/>
              </a:rPr>
              <a:t>R. </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Ganger, </a:t>
            </a:r>
          </a:p>
          <a:p>
            <a:pPr algn="ctr" eaLnBrk="1" hangingPunct="1">
              <a:spcBef>
                <a:spcPct val="20000"/>
              </a:spcBef>
              <a:defRPr/>
            </a:pP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Gauri Joshi, Michael Kaminsky, Michael A. </a:t>
            </a:r>
            <a:r>
              <a:rPr lang="en-US" altLang="en-US" sz="3400" b="0" dirty="0" err="1" smtClean="0">
                <a:solidFill>
                  <a:schemeClr val="bg2">
                    <a:lumMod val="25000"/>
                  </a:schemeClr>
                </a:solidFill>
                <a:latin typeface="Avenir Next Condensed Medium" charset="0"/>
                <a:ea typeface="Avenir Next Condensed Medium" charset="0"/>
                <a:cs typeface="Avenir Next Condensed Medium" charset="0"/>
              </a:rPr>
              <a:t>Kozuch</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a:t>
            </a:r>
          </a:p>
          <a:p>
            <a:pPr algn="ctr" eaLnBrk="1" hangingPunct="1">
              <a:spcBef>
                <a:spcPct val="20000"/>
              </a:spcBef>
              <a:defRPr/>
            </a:pP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Zachary C. Lipton, </a:t>
            </a:r>
            <a:r>
              <a:rPr lang="en-US" altLang="en-US" sz="3400" b="0" dirty="0" err="1" smtClean="0">
                <a:solidFill>
                  <a:schemeClr val="bg2">
                    <a:lumMod val="25000"/>
                  </a:schemeClr>
                </a:solidFill>
                <a:latin typeface="Avenir Next Condensed Medium" charset="0"/>
                <a:ea typeface="Avenir Next Condensed Medium" charset="0"/>
                <a:cs typeface="Avenir Next Condensed Medium" charset="0"/>
              </a:rPr>
              <a:t>Padmanabhan</a:t>
            </a:r>
            <a:r>
              <a:rPr lang="en-US" altLang="en-US" sz="3400" b="0" dirty="0" smtClean="0">
                <a:solidFill>
                  <a:schemeClr val="bg2">
                    <a:lumMod val="25000"/>
                  </a:schemeClr>
                </a:solidFill>
                <a:latin typeface="Avenir Next Condensed Medium" charset="0"/>
                <a:ea typeface="Avenir Next Condensed Medium" charset="0"/>
                <a:cs typeface="Avenir Next Condensed Medium" charset="0"/>
              </a:rPr>
              <a:t> Pillai</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745" name="Group 2"/>
          <p:cNvGrpSpPr>
            <a:grpSpLocks/>
          </p:cNvGrpSpPr>
          <p:nvPr/>
        </p:nvGrpSpPr>
        <p:grpSpPr bwMode="auto">
          <a:xfrm>
            <a:off x="3937000" y="2197100"/>
            <a:ext cx="8747125" cy="4851400"/>
            <a:chOff x="2028625" y="1381225"/>
            <a:chExt cx="5848600" cy="3244350"/>
          </a:xfrm>
        </p:grpSpPr>
        <p:sp>
          <p:nvSpPr>
            <p:cNvPr id="31751" name="Shape 263"/>
            <p:cNvSpPr>
              <a:spLocks noChangeArrowheads="1"/>
            </p:cNvSpPr>
            <p:nvPr/>
          </p:nvSpPr>
          <p:spPr bwMode="auto">
            <a:xfrm>
              <a:off x="2563725" y="18039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52" name="Shape 264"/>
            <p:cNvSpPr>
              <a:spLocks noChangeArrowheads="1"/>
            </p:cNvSpPr>
            <p:nvPr/>
          </p:nvSpPr>
          <p:spPr bwMode="auto">
            <a:xfrm>
              <a:off x="2563725" y="264962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53" name="Shape 265"/>
            <p:cNvSpPr>
              <a:spLocks noChangeArrowheads="1"/>
            </p:cNvSpPr>
            <p:nvPr/>
          </p:nvSpPr>
          <p:spPr bwMode="auto">
            <a:xfrm>
              <a:off x="2563725" y="34952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54" name="Shape 266"/>
            <p:cNvSpPr>
              <a:spLocks noChangeArrowheads="1"/>
            </p:cNvSpPr>
            <p:nvPr/>
          </p:nvSpPr>
          <p:spPr bwMode="auto">
            <a:xfrm>
              <a:off x="3271125" y="2226800"/>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55" name="Shape 267"/>
            <p:cNvSpPr>
              <a:spLocks noChangeArrowheads="1"/>
            </p:cNvSpPr>
            <p:nvPr/>
          </p:nvSpPr>
          <p:spPr bwMode="auto">
            <a:xfrm>
              <a:off x="3271125" y="3072450"/>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1756" name="Shape 268"/>
            <p:cNvCxnSpPr>
              <a:cxnSpLocks noChangeShapeType="1"/>
            </p:cNvCxnSpPr>
            <p:nvPr/>
          </p:nvCxnSpPr>
          <p:spPr bwMode="auto">
            <a:xfrm>
              <a:off x="32711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57" name="Shape 269"/>
            <p:cNvCxnSpPr>
              <a:cxnSpLocks noChangeShapeType="1"/>
            </p:cNvCxnSpPr>
            <p:nvPr/>
          </p:nvCxnSpPr>
          <p:spPr bwMode="auto">
            <a:xfrm rot="10800000" flipH="1">
              <a:off x="32711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58" name="Shape 270"/>
            <p:cNvCxnSpPr>
              <a:cxnSpLocks noChangeShapeType="1"/>
            </p:cNvCxnSpPr>
            <p:nvPr/>
          </p:nvCxnSpPr>
          <p:spPr bwMode="auto">
            <a:xfrm>
              <a:off x="32711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59" name="Shape 271"/>
            <p:cNvCxnSpPr>
              <a:cxnSpLocks noChangeShapeType="1"/>
            </p:cNvCxnSpPr>
            <p:nvPr/>
          </p:nvCxnSpPr>
          <p:spPr bwMode="auto">
            <a:xfrm rot="10800000" flipH="1">
              <a:off x="32711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31760" name="Shape 272"/>
            <p:cNvSpPr>
              <a:spLocks noChangeArrowheads="1"/>
            </p:cNvSpPr>
            <p:nvPr/>
          </p:nvSpPr>
          <p:spPr bwMode="auto">
            <a:xfrm>
              <a:off x="4013125" y="18039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61" name="Shape 273"/>
            <p:cNvSpPr>
              <a:spLocks noChangeArrowheads="1"/>
            </p:cNvSpPr>
            <p:nvPr/>
          </p:nvSpPr>
          <p:spPr bwMode="auto">
            <a:xfrm>
              <a:off x="4013125" y="264962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62" name="Shape 274"/>
            <p:cNvSpPr>
              <a:spLocks noChangeArrowheads="1"/>
            </p:cNvSpPr>
            <p:nvPr/>
          </p:nvSpPr>
          <p:spPr bwMode="auto">
            <a:xfrm>
              <a:off x="4013125" y="34952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63" name="Shape 275"/>
            <p:cNvSpPr>
              <a:spLocks noChangeArrowheads="1"/>
            </p:cNvSpPr>
            <p:nvPr/>
          </p:nvSpPr>
          <p:spPr bwMode="auto">
            <a:xfrm>
              <a:off x="4720525" y="2226800"/>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64" name="Shape 276"/>
            <p:cNvSpPr>
              <a:spLocks noChangeArrowheads="1"/>
            </p:cNvSpPr>
            <p:nvPr/>
          </p:nvSpPr>
          <p:spPr bwMode="auto">
            <a:xfrm>
              <a:off x="4720525" y="3072450"/>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1765" name="Shape 277"/>
            <p:cNvCxnSpPr>
              <a:cxnSpLocks noChangeShapeType="1"/>
            </p:cNvCxnSpPr>
            <p:nvPr/>
          </p:nvCxnSpPr>
          <p:spPr bwMode="auto">
            <a:xfrm>
              <a:off x="47205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66" name="Shape 278"/>
            <p:cNvCxnSpPr>
              <a:cxnSpLocks noChangeShapeType="1"/>
            </p:cNvCxnSpPr>
            <p:nvPr/>
          </p:nvCxnSpPr>
          <p:spPr bwMode="auto">
            <a:xfrm rot="10800000" flipH="1">
              <a:off x="47205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67" name="Shape 279"/>
            <p:cNvCxnSpPr>
              <a:cxnSpLocks noChangeShapeType="1"/>
            </p:cNvCxnSpPr>
            <p:nvPr/>
          </p:nvCxnSpPr>
          <p:spPr bwMode="auto">
            <a:xfrm>
              <a:off x="47205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68" name="Shape 280"/>
            <p:cNvCxnSpPr>
              <a:cxnSpLocks noChangeShapeType="1"/>
            </p:cNvCxnSpPr>
            <p:nvPr/>
          </p:nvCxnSpPr>
          <p:spPr bwMode="auto">
            <a:xfrm rot="10800000" flipH="1">
              <a:off x="47205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69" name="Shape 281"/>
            <p:cNvCxnSpPr>
              <a:cxnSpLocks noChangeShapeType="1"/>
            </p:cNvCxnSpPr>
            <p:nvPr/>
          </p:nvCxnSpPr>
          <p:spPr bwMode="auto">
            <a:xfrm rot="10800000" flipH="1">
              <a:off x="3978525" y="240770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70" name="Shape 282"/>
            <p:cNvCxnSpPr>
              <a:cxnSpLocks noChangeShapeType="1"/>
            </p:cNvCxnSpPr>
            <p:nvPr/>
          </p:nvCxnSpPr>
          <p:spPr bwMode="auto">
            <a:xfrm rot="10800000">
              <a:off x="3978525" y="258050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71" name="Shape 283"/>
            <p:cNvCxnSpPr>
              <a:cxnSpLocks noChangeShapeType="1"/>
            </p:cNvCxnSpPr>
            <p:nvPr/>
          </p:nvCxnSpPr>
          <p:spPr bwMode="auto">
            <a:xfrm rot="10800000" flipH="1">
              <a:off x="3978525" y="326355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72" name="Shape 284"/>
            <p:cNvCxnSpPr>
              <a:cxnSpLocks noChangeShapeType="1"/>
            </p:cNvCxnSpPr>
            <p:nvPr/>
          </p:nvCxnSpPr>
          <p:spPr bwMode="auto">
            <a:xfrm rot="10800000">
              <a:off x="3978525" y="343635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31773" name="Shape 285"/>
            <p:cNvSpPr>
              <a:spLocks noChangeArrowheads="1"/>
            </p:cNvSpPr>
            <p:nvPr/>
          </p:nvSpPr>
          <p:spPr bwMode="auto">
            <a:xfrm>
              <a:off x="5773125" y="22268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74" name="Shape 286"/>
            <p:cNvSpPr>
              <a:spLocks noChangeArrowheads="1"/>
            </p:cNvSpPr>
            <p:nvPr/>
          </p:nvSpPr>
          <p:spPr bwMode="auto">
            <a:xfrm>
              <a:off x="5773125" y="307252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75" name="Shape 287"/>
            <p:cNvSpPr>
              <a:spLocks noChangeArrowheads="1"/>
            </p:cNvSpPr>
            <p:nvPr/>
          </p:nvSpPr>
          <p:spPr bwMode="auto">
            <a:xfrm>
              <a:off x="5773125" y="391817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1776" name="Shape 288"/>
            <p:cNvSpPr>
              <a:spLocks noChangeArrowheads="1"/>
            </p:cNvSpPr>
            <p:nvPr/>
          </p:nvSpPr>
          <p:spPr bwMode="auto">
            <a:xfrm>
              <a:off x="5773125" y="1381225"/>
              <a:ext cx="707400" cy="707400"/>
            </a:xfrm>
            <a:prstGeom prst="ellipse">
              <a:avLst/>
            </a:prstGeom>
            <a:solidFill>
              <a:srgbClr val="F4CCCC"/>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1777" name="Shape 289"/>
            <p:cNvCxnSpPr>
              <a:cxnSpLocks noChangeShapeType="1"/>
            </p:cNvCxnSpPr>
            <p:nvPr/>
          </p:nvCxnSpPr>
          <p:spPr bwMode="auto">
            <a:xfrm>
              <a:off x="5427925" y="258050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78" name="Shape 290"/>
            <p:cNvCxnSpPr>
              <a:cxnSpLocks noChangeShapeType="1"/>
            </p:cNvCxnSpPr>
            <p:nvPr/>
          </p:nvCxnSpPr>
          <p:spPr bwMode="auto">
            <a:xfrm>
              <a:off x="5427925" y="25805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79" name="Shape 291"/>
            <p:cNvCxnSpPr>
              <a:cxnSpLocks noChangeShapeType="1"/>
            </p:cNvCxnSpPr>
            <p:nvPr/>
          </p:nvCxnSpPr>
          <p:spPr bwMode="auto">
            <a:xfrm rot="10800000" flipH="1">
              <a:off x="5427925" y="19850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80" name="Shape 292"/>
            <p:cNvCxnSpPr>
              <a:cxnSpLocks noChangeShapeType="1"/>
            </p:cNvCxnSpPr>
            <p:nvPr/>
          </p:nvCxnSpPr>
          <p:spPr bwMode="auto">
            <a:xfrm>
              <a:off x="5427925" y="258050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81" name="Shape 293"/>
            <p:cNvCxnSpPr>
              <a:cxnSpLocks noChangeShapeType="1"/>
            </p:cNvCxnSpPr>
            <p:nvPr/>
          </p:nvCxnSpPr>
          <p:spPr bwMode="auto">
            <a:xfrm>
              <a:off x="5427925" y="342615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82" name="Shape 294"/>
            <p:cNvCxnSpPr>
              <a:cxnSpLocks noChangeShapeType="1"/>
            </p:cNvCxnSpPr>
            <p:nvPr/>
          </p:nvCxnSpPr>
          <p:spPr bwMode="auto">
            <a:xfrm rot="10800000" flipH="1">
              <a:off x="5427925" y="28306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83" name="Shape 295"/>
            <p:cNvCxnSpPr>
              <a:cxnSpLocks noChangeShapeType="1"/>
            </p:cNvCxnSpPr>
            <p:nvPr/>
          </p:nvCxnSpPr>
          <p:spPr bwMode="auto">
            <a:xfrm rot="10800000" flipH="1">
              <a:off x="5427925" y="198495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84" name="Shape 296"/>
            <p:cNvCxnSpPr>
              <a:cxnSpLocks noChangeShapeType="1"/>
            </p:cNvCxnSpPr>
            <p:nvPr/>
          </p:nvCxnSpPr>
          <p:spPr bwMode="auto">
            <a:xfrm>
              <a:off x="5427925" y="34261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1785" name="Shape 297"/>
            <p:cNvCxnSpPr>
              <a:cxnSpLocks noChangeShapeType="1"/>
            </p:cNvCxnSpPr>
            <p:nvPr/>
          </p:nvCxnSpPr>
          <p:spPr bwMode="auto">
            <a:xfrm>
              <a:off x="6480525" y="17368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31786" name="Shape 298"/>
            <p:cNvCxnSpPr>
              <a:cxnSpLocks noChangeShapeType="1"/>
            </p:cNvCxnSpPr>
            <p:nvPr/>
          </p:nvCxnSpPr>
          <p:spPr bwMode="auto">
            <a:xfrm>
              <a:off x="6480525" y="25869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31787" name="Shape 299"/>
            <p:cNvCxnSpPr>
              <a:cxnSpLocks noChangeShapeType="1"/>
            </p:cNvCxnSpPr>
            <p:nvPr/>
          </p:nvCxnSpPr>
          <p:spPr bwMode="auto">
            <a:xfrm>
              <a:off x="6480525" y="34369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31788" name="Shape 300"/>
            <p:cNvCxnSpPr>
              <a:cxnSpLocks noChangeShapeType="1"/>
            </p:cNvCxnSpPr>
            <p:nvPr/>
          </p:nvCxnSpPr>
          <p:spPr bwMode="auto">
            <a:xfrm>
              <a:off x="6480525" y="42870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31789" name="Shape 301"/>
            <p:cNvSpPr>
              <a:spLocks noChangeArrowheads="1"/>
            </p:cNvSpPr>
            <p:nvPr/>
          </p:nvSpPr>
          <p:spPr bwMode="auto">
            <a:xfrm>
              <a:off x="6760425" y="1427875"/>
              <a:ext cx="1103400" cy="620100"/>
            </a:xfrm>
            <a:prstGeom prst="roundRect">
              <a:avLst>
                <a:gd name="adj" fmla="val 8412"/>
              </a:avLst>
            </a:prstGeom>
            <a:solidFill>
              <a:srgbClr val="F4CCCC"/>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31790" name="Shape 302"/>
            <p:cNvSpPr>
              <a:spLocks noChangeArrowheads="1"/>
            </p:cNvSpPr>
            <p:nvPr/>
          </p:nvSpPr>
          <p:spPr bwMode="auto">
            <a:xfrm>
              <a:off x="6773825" y="2270525"/>
              <a:ext cx="1103400" cy="620100"/>
            </a:xfrm>
            <a:prstGeom prst="roundRect">
              <a:avLst>
                <a:gd name="adj" fmla="val 8412"/>
              </a:avLst>
            </a:prstGeom>
            <a:solidFill>
              <a:srgbClr val="F4CCCC"/>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31791" name="Shape 303"/>
            <p:cNvSpPr>
              <a:spLocks noChangeArrowheads="1"/>
            </p:cNvSpPr>
            <p:nvPr/>
          </p:nvSpPr>
          <p:spPr bwMode="auto">
            <a:xfrm>
              <a:off x="6773825" y="3127975"/>
              <a:ext cx="1103400" cy="620100"/>
            </a:xfrm>
            <a:prstGeom prst="roundRect">
              <a:avLst>
                <a:gd name="adj" fmla="val 8412"/>
              </a:avLst>
            </a:prstGeom>
            <a:solidFill>
              <a:srgbClr val="F4CCCC"/>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31792" name="Shape 304"/>
            <p:cNvSpPr>
              <a:spLocks noChangeArrowheads="1"/>
            </p:cNvSpPr>
            <p:nvPr/>
          </p:nvSpPr>
          <p:spPr bwMode="auto">
            <a:xfrm>
              <a:off x="6773825" y="3961825"/>
              <a:ext cx="1103400" cy="620100"/>
            </a:xfrm>
            <a:prstGeom prst="roundRect">
              <a:avLst>
                <a:gd name="adj" fmla="val 8412"/>
              </a:avLst>
            </a:prstGeom>
            <a:solidFill>
              <a:srgbClr val="F4CCCC"/>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cxnSp>
          <p:nvCxnSpPr>
            <p:cNvPr id="31793" name="Shape 208"/>
            <p:cNvCxnSpPr>
              <a:cxnSpLocks noChangeShapeType="1"/>
            </p:cNvCxnSpPr>
            <p:nvPr/>
          </p:nvCxnSpPr>
          <p:spPr bwMode="auto">
            <a:xfrm>
              <a:off x="2028625" y="3003324"/>
              <a:ext cx="431700" cy="300"/>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grpSp>
      <p:sp>
        <p:nvSpPr>
          <p:cNvPr id="2" name="Title 1"/>
          <p:cNvSpPr>
            <a:spLocks noGrp="1"/>
          </p:cNvSpPr>
          <p:nvPr>
            <p:ph type="title"/>
          </p:nvPr>
        </p:nvSpPr>
        <p:spPr/>
        <p:txBody>
          <a:bodyPr rtlCol="0">
            <a:normAutofit/>
          </a:bodyPr>
          <a:lstStyle/>
          <a:p>
            <a:pPr defTabSz="1097280" eaLnBrk="1" fontAlgn="auto" hangingPunct="1">
              <a:spcAft>
                <a:spcPts val="0"/>
              </a:spcAft>
              <a:defRPr/>
            </a:pPr>
            <a:r>
              <a:rPr lang="en-US" sz="5280" dirty="0"/>
              <a:t>DNN training: Determining the </a:t>
            </a:r>
            <a:r>
              <a:rPr lang="en-US" sz="5280" dirty="0" smtClean="0"/>
              <a:t>weights via backpropagation</a:t>
            </a:r>
            <a:endParaRPr lang="en-US" sz="5280" dirty="0"/>
          </a:p>
        </p:txBody>
      </p:sp>
      <p:pic>
        <p:nvPicPr>
          <p:cNvPr id="31747"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925" y="3316288"/>
            <a:ext cx="2082800" cy="167163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174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2038" y="3652838"/>
            <a:ext cx="2082800" cy="167163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174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63675" y="4000500"/>
            <a:ext cx="2082800" cy="1671638"/>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45063" name="Content Placeholder 2"/>
          <p:cNvSpPr>
            <a:spLocks noGrp="1"/>
          </p:cNvSpPr>
          <p:nvPr>
            <p:ph idx="1"/>
          </p:nvPr>
        </p:nvSpPr>
        <p:spPr>
          <a:xfrm>
            <a:off x="1716088" y="5699125"/>
            <a:ext cx="1577975" cy="960438"/>
          </a:xfrm>
        </p:spPr>
        <p:txBody>
          <a:bodyPr/>
          <a:lstStyle/>
          <a:p>
            <a:pPr marL="0" indent="0" eaLnBrk="1" hangingPunct="1">
              <a:buFontTx/>
              <a:buNone/>
              <a:defRPr/>
            </a:pPr>
            <a:r>
              <a:rPr lang="en-US" altLang="x-none" sz="4500" b="1">
                <a:solidFill>
                  <a:schemeClr val="accent3"/>
                </a:solidFill>
                <a:latin typeface="Myriad Pro Bold Condensed" charset="0"/>
                <a:ea typeface="Myriad Pro Bold Condensed" charset="0"/>
                <a:cs typeface="Myriad Pro Bold Condensed" charset="0"/>
              </a:rPr>
              <a:t>Class 3</a:t>
            </a:r>
          </a:p>
        </p:txBody>
      </p:sp>
    </p:spTree>
    <p:extLst>
      <p:ext uri="{BB962C8B-B14F-4D97-AF65-F5344CB8AC3E}">
        <p14:creationId xmlns:p14="http://schemas.microsoft.com/office/powerpoint/2010/main" val="20525621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793" name="Group 2"/>
          <p:cNvGrpSpPr>
            <a:grpSpLocks/>
          </p:cNvGrpSpPr>
          <p:nvPr/>
        </p:nvGrpSpPr>
        <p:grpSpPr bwMode="auto">
          <a:xfrm>
            <a:off x="3937000" y="2201863"/>
            <a:ext cx="8739188" cy="4848225"/>
            <a:chOff x="2028625" y="1381225"/>
            <a:chExt cx="5848600" cy="3244350"/>
          </a:xfrm>
        </p:grpSpPr>
        <p:sp>
          <p:nvSpPr>
            <p:cNvPr id="33798" name="Shape 312"/>
            <p:cNvSpPr>
              <a:spLocks noChangeArrowheads="1"/>
            </p:cNvSpPr>
            <p:nvPr/>
          </p:nvSpPr>
          <p:spPr bwMode="auto">
            <a:xfrm>
              <a:off x="2563725" y="18039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799" name="Shape 313"/>
            <p:cNvSpPr>
              <a:spLocks noChangeArrowheads="1"/>
            </p:cNvSpPr>
            <p:nvPr/>
          </p:nvSpPr>
          <p:spPr bwMode="auto">
            <a:xfrm>
              <a:off x="2563725" y="264962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00" name="Shape 314"/>
            <p:cNvSpPr>
              <a:spLocks noChangeArrowheads="1"/>
            </p:cNvSpPr>
            <p:nvPr/>
          </p:nvSpPr>
          <p:spPr bwMode="auto">
            <a:xfrm>
              <a:off x="2563725" y="34952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01" name="Shape 315"/>
            <p:cNvSpPr>
              <a:spLocks noChangeArrowheads="1"/>
            </p:cNvSpPr>
            <p:nvPr/>
          </p:nvSpPr>
          <p:spPr bwMode="auto">
            <a:xfrm>
              <a:off x="3271125" y="2226800"/>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02" name="Shape 316"/>
            <p:cNvSpPr>
              <a:spLocks noChangeArrowheads="1"/>
            </p:cNvSpPr>
            <p:nvPr/>
          </p:nvSpPr>
          <p:spPr bwMode="auto">
            <a:xfrm>
              <a:off x="3271125" y="3072450"/>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3803" name="Shape 317"/>
            <p:cNvCxnSpPr>
              <a:cxnSpLocks noChangeShapeType="1"/>
            </p:cNvCxnSpPr>
            <p:nvPr/>
          </p:nvCxnSpPr>
          <p:spPr bwMode="auto">
            <a:xfrm>
              <a:off x="32711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04" name="Shape 318"/>
            <p:cNvCxnSpPr>
              <a:cxnSpLocks noChangeShapeType="1"/>
            </p:cNvCxnSpPr>
            <p:nvPr/>
          </p:nvCxnSpPr>
          <p:spPr bwMode="auto">
            <a:xfrm rot="10800000" flipH="1">
              <a:off x="32711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05" name="Shape 319"/>
            <p:cNvCxnSpPr>
              <a:cxnSpLocks noChangeShapeType="1"/>
            </p:cNvCxnSpPr>
            <p:nvPr/>
          </p:nvCxnSpPr>
          <p:spPr bwMode="auto">
            <a:xfrm>
              <a:off x="32711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06" name="Shape 320"/>
            <p:cNvCxnSpPr>
              <a:cxnSpLocks noChangeShapeType="1"/>
            </p:cNvCxnSpPr>
            <p:nvPr/>
          </p:nvCxnSpPr>
          <p:spPr bwMode="auto">
            <a:xfrm rot="10800000" flipH="1">
              <a:off x="32711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33807" name="Shape 321"/>
            <p:cNvSpPr>
              <a:spLocks noChangeArrowheads="1"/>
            </p:cNvSpPr>
            <p:nvPr/>
          </p:nvSpPr>
          <p:spPr bwMode="auto">
            <a:xfrm>
              <a:off x="4013125" y="18039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08" name="Shape 322"/>
            <p:cNvSpPr>
              <a:spLocks noChangeArrowheads="1"/>
            </p:cNvSpPr>
            <p:nvPr/>
          </p:nvSpPr>
          <p:spPr bwMode="auto">
            <a:xfrm>
              <a:off x="4013125" y="264962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09" name="Shape 323"/>
            <p:cNvSpPr>
              <a:spLocks noChangeArrowheads="1"/>
            </p:cNvSpPr>
            <p:nvPr/>
          </p:nvSpPr>
          <p:spPr bwMode="auto">
            <a:xfrm>
              <a:off x="4013125" y="34952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10" name="Shape 324"/>
            <p:cNvSpPr>
              <a:spLocks noChangeArrowheads="1"/>
            </p:cNvSpPr>
            <p:nvPr/>
          </p:nvSpPr>
          <p:spPr bwMode="auto">
            <a:xfrm>
              <a:off x="4720525" y="2226800"/>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11" name="Shape 325"/>
            <p:cNvSpPr>
              <a:spLocks noChangeArrowheads="1"/>
            </p:cNvSpPr>
            <p:nvPr/>
          </p:nvSpPr>
          <p:spPr bwMode="auto">
            <a:xfrm>
              <a:off x="4720525" y="3072450"/>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3812" name="Shape 326"/>
            <p:cNvCxnSpPr>
              <a:cxnSpLocks noChangeShapeType="1"/>
            </p:cNvCxnSpPr>
            <p:nvPr/>
          </p:nvCxnSpPr>
          <p:spPr bwMode="auto">
            <a:xfrm>
              <a:off x="4720525" y="21576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13" name="Shape 327"/>
            <p:cNvCxnSpPr>
              <a:cxnSpLocks noChangeShapeType="1"/>
            </p:cNvCxnSpPr>
            <p:nvPr/>
          </p:nvCxnSpPr>
          <p:spPr bwMode="auto">
            <a:xfrm rot="10800000" flipH="1">
              <a:off x="4720525" y="28305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14" name="Shape 328"/>
            <p:cNvCxnSpPr>
              <a:cxnSpLocks noChangeShapeType="1"/>
            </p:cNvCxnSpPr>
            <p:nvPr/>
          </p:nvCxnSpPr>
          <p:spPr bwMode="auto">
            <a:xfrm>
              <a:off x="4720525" y="300332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15" name="Shape 329"/>
            <p:cNvCxnSpPr>
              <a:cxnSpLocks noChangeShapeType="1"/>
            </p:cNvCxnSpPr>
            <p:nvPr/>
          </p:nvCxnSpPr>
          <p:spPr bwMode="auto">
            <a:xfrm rot="10800000" flipH="1">
              <a:off x="4720525" y="3676175"/>
              <a:ext cx="1035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16" name="Shape 330"/>
            <p:cNvCxnSpPr>
              <a:cxnSpLocks noChangeShapeType="1"/>
            </p:cNvCxnSpPr>
            <p:nvPr/>
          </p:nvCxnSpPr>
          <p:spPr bwMode="auto">
            <a:xfrm rot="10800000" flipH="1">
              <a:off x="3978525" y="240770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17" name="Shape 331"/>
            <p:cNvCxnSpPr>
              <a:cxnSpLocks noChangeShapeType="1"/>
            </p:cNvCxnSpPr>
            <p:nvPr/>
          </p:nvCxnSpPr>
          <p:spPr bwMode="auto">
            <a:xfrm rot="10800000">
              <a:off x="3978525" y="258050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18" name="Shape 332"/>
            <p:cNvCxnSpPr>
              <a:cxnSpLocks noChangeShapeType="1"/>
            </p:cNvCxnSpPr>
            <p:nvPr/>
          </p:nvCxnSpPr>
          <p:spPr bwMode="auto">
            <a:xfrm rot="10800000" flipH="1">
              <a:off x="3978525" y="3263550"/>
              <a:ext cx="138300" cy="1728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19" name="Shape 333"/>
            <p:cNvCxnSpPr>
              <a:cxnSpLocks noChangeShapeType="1"/>
            </p:cNvCxnSpPr>
            <p:nvPr/>
          </p:nvCxnSpPr>
          <p:spPr bwMode="auto">
            <a:xfrm rot="10800000">
              <a:off x="3978525" y="3436350"/>
              <a:ext cx="152400" cy="1524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33820" name="Shape 334"/>
            <p:cNvSpPr>
              <a:spLocks noChangeArrowheads="1"/>
            </p:cNvSpPr>
            <p:nvPr/>
          </p:nvSpPr>
          <p:spPr bwMode="auto">
            <a:xfrm>
              <a:off x="5773125" y="22268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21" name="Shape 335"/>
            <p:cNvSpPr>
              <a:spLocks noChangeArrowheads="1"/>
            </p:cNvSpPr>
            <p:nvPr/>
          </p:nvSpPr>
          <p:spPr bwMode="auto">
            <a:xfrm>
              <a:off x="5773125" y="307252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22" name="Shape 336"/>
            <p:cNvSpPr>
              <a:spLocks noChangeArrowheads="1"/>
            </p:cNvSpPr>
            <p:nvPr/>
          </p:nvSpPr>
          <p:spPr bwMode="auto">
            <a:xfrm>
              <a:off x="5773125" y="391817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3823" name="Shape 337"/>
            <p:cNvSpPr>
              <a:spLocks noChangeArrowheads="1"/>
            </p:cNvSpPr>
            <p:nvPr/>
          </p:nvSpPr>
          <p:spPr bwMode="auto">
            <a:xfrm>
              <a:off x="5773125" y="1381225"/>
              <a:ext cx="707400" cy="707400"/>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3824" name="Shape 338"/>
            <p:cNvCxnSpPr>
              <a:cxnSpLocks noChangeShapeType="1"/>
            </p:cNvCxnSpPr>
            <p:nvPr/>
          </p:nvCxnSpPr>
          <p:spPr bwMode="auto">
            <a:xfrm>
              <a:off x="5427925" y="258050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25" name="Shape 339"/>
            <p:cNvCxnSpPr>
              <a:cxnSpLocks noChangeShapeType="1"/>
            </p:cNvCxnSpPr>
            <p:nvPr/>
          </p:nvCxnSpPr>
          <p:spPr bwMode="auto">
            <a:xfrm>
              <a:off x="5427925" y="25805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26" name="Shape 340"/>
            <p:cNvCxnSpPr>
              <a:cxnSpLocks noChangeShapeType="1"/>
            </p:cNvCxnSpPr>
            <p:nvPr/>
          </p:nvCxnSpPr>
          <p:spPr bwMode="auto">
            <a:xfrm rot="10800000" flipH="1">
              <a:off x="5427925" y="198500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27" name="Shape 341"/>
            <p:cNvCxnSpPr>
              <a:cxnSpLocks noChangeShapeType="1"/>
            </p:cNvCxnSpPr>
            <p:nvPr/>
          </p:nvCxnSpPr>
          <p:spPr bwMode="auto">
            <a:xfrm>
              <a:off x="5427925" y="258050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28" name="Shape 342"/>
            <p:cNvCxnSpPr>
              <a:cxnSpLocks noChangeShapeType="1"/>
            </p:cNvCxnSpPr>
            <p:nvPr/>
          </p:nvCxnSpPr>
          <p:spPr bwMode="auto">
            <a:xfrm>
              <a:off x="5427925" y="3426150"/>
              <a:ext cx="345300"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29" name="Shape 343"/>
            <p:cNvCxnSpPr>
              <a:cxnSpLocks noChangeShapeType="1"/>
            </p:cNvCxnSpPr>
            <p:nvPr/>
          </p:nvCxnSpPr>
          <p:spPr bwMode="auto">
            <a:xfrm rot="10800000" flipH="1">
              <a:off x="5427925" y="28306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30" name="Shape 344"/>
            <p:cNvCxnSpPr>
              <a:cxnSpLocks noChangeShapeType="1"/>
            </p:cNvCxnSpPr>
            <p:nvPr/>
          </p:nvCxnSpPr>
          <p:spPr bwMode="auto">
            <a:xfrm rot="10800000" flipH="1">
              <a:off x="5427925" y="1984950"/>
              <a:ext cx="448800" cy="14412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31" name="Shape 345"/>
            <p:cNvCxnSpPr>
              <a:cxnSpLocks noChangeShapeType="1"/>
            </p:cNvCxnSpPr>
            <p:nvPr/>
          </p:nvCxnSpPr>
          <p:spPr bwMode="auto">
            <a:xfrm>
              <a:off x="5427925" y="3426150"/>
              <a:ext cx="448800" cy="5955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32" name="Shape 346"/>
            <p:cNvCxnSpPr>
              <a:cxnSpLocks noChangeShapeType="1"/>
            </p:cNvCxnSpPr>
            <p:nvPr/>
          </p:nvCxnSpPr>
          <p:spPr bwMode="auto">
            <a:xfrm>
              <a:off x="6480525" y="17368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33833" name="Shape 347"/>
            <p:cNvCxnSpPr>
              <a:cxnSpLocks noChangeShapeType="1"/>
            </p:cNvCxnSpPr>
            <p:nvPr/>
          </p:nvCxnSpPr>
          <p:spPr bwMode="auto">
            <a:xfrm>
              <a:off x="6480525" y="25869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33834" name="Shape 348"/>
            <p:cNvCxnSpPr>
              <a:cxnSpLocks noChangeShapeType="1"/>
            </p:cNvCxnSpPr>
            <p:nvPr/>
          </p:nvCxnSpPr>
          <p:spPr bwMode="auto">
            <a:xfrm>
              <a:off x="6480525" y="343697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33835" name="Shape 349"/>
            <p:cNvCxnSpPr>
              <a:cxnSpLocks noChangeShapeType="1"/>
            </p:cNvCxnSpPr>
            <p:nvPr/>
          </p:nvCxnSpPr>
          <p:spPr bwMode="auto">
            <a:xfrm>
              <a:off x="6480525" y="4287025"/>
              <a:ext cx="279900" cy="2100"/>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33836" name="Shape 350"/>
            <p:cNvSpPr>
              <a:spLocks noChangeArrowheads="1"/>
            </p:cNvSpPr>
            <p:nvPr/>
          </p:nvSpPr>
          <p:spPr bwMode="auto">
            <a:xfrm>
              <a:off x="6760425" y="1427875"/>
              <a:ext cx="1103400" cy="620100"/>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33837" name="Shape 351"/>
            <p:cNvSpPr>
              <a:spLocks noChangeArrowheads="1"/>
            </p:cNvSpPr>
            <p:nvPr/>
          </p:nvSpPr>
          <p:spPr bwMode="auto">
            <a:xfrm>
              <a:off x="6773825" y="2270525"/>
              <a:ext cx="1103400" cy="620100"/>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33838" name="Shape 352"/>
            <p:cNvSpPr>
              <a:spLocks noChangeArrowheads="1"/>
            </p:cNvSpPr>
            <p:nvPr/>
          </p:nvSpPr>
          <p:spPr bwMode="auto">
            <a:xfrm>
              <a:off x="6773825" y="3127975"/>
              <a:ext cx="1103400" cy="620100"/>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sp>
          <p:nvSpPr>
            <p:cNvPr id="33839" name="Shape 353"/>
            <p:cNvSpPr>
              <a:spLocks noChangeArrowheads="1"/>
            </p:cNvSpPr>
            <p:nvPr/>
          </p:nvSpPr>
          <p:spPr bwMode="auto">
            <a:xfrm>
              <a:off x="6773825" y="3961825"/>
              <a:ext cx="1103400" cy="620100"/>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endParaRPr lang="x-none" altLang="x-none" sz="3600">
                <a:latin typeface="Impact" charset="0"/>
                <a:ea typeface="Impact" charset="0"/>
                <a:cs typeface="Impact" charset="0"/>
                <a:sym typeface="Impact" charset="0"/>
              </a:endParaRPr>
            </a:p>
          </p:txBody>
        </p:sp>
        <p:cxnSp>
          <p:nvCxnSpPr>
            <p:cNvPr id="33840" name="Shape 208"/>
            <p:cNvCxnSpPr>
              <a:cxnSpLocks noChangeShapeType="1"/>
            </p:cNvCxnSpPr>
            <p:nvPr/>
          </p:nvCxnSpPr>
          <p:spPr bwMode="auto">
            <a:xfrm>
              <a:off x="2028625" y="3003324"/>
              <a:ext cx="431700" cy="300"/>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grpSp>
      <p:sp>
        <p:nvSpPr>
          <p:cNvPr id="2" name="Title 1"/>
          <p:cNvSpPr>
            <a:spLocks noGrp="1"/>
          </p:cNvSpPr>
          <p:nvPr>
            <p:ph type="title"/>
          </p:nvPr>
        </p:nvSpPr>
        <p:spPr/>
        <p:txBody>
          <a:bodyPr rtlCol="0">
            <a:normAutofit/>
          </a:bodyPr>
          <a:lstStyle/>
          <a:p>
            <a:pPr defTabSz="1097280" eaLnBrk="1" fontAlgn="auto" hangingPunct="1">
              <a:spcAft>
                <a:spcPts val="0"/>
              </a:spcAft>
              <a:defRPr/>
            </a:pPr>
            <a:r>
              <a:rPr lang="en-US" sz="5280" dirty="0"/>
              <a:t>DNN training: Determining the </a:t>
            </a:r>
            <a:r>
              <a:rPr lang="en-US" sz="5280" dirty="0" smtClean="0"/>
              <a:t>weights via backpropagation</a:t>
            </a:r>
            <a:endParaRPr lang="en-US" sz="5280" dirty="0"/>
          </a:p>
        </p:txBody>
      </p:sp>
      <p:pic>
        <p:nvPicPr>
          <p:cNvPr id="33795"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9925" y="3316288"/>
            <a:ext cx="2082800" cy="167163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3796"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62038" y="3652838"/>
            <a:ext cx="2082800" cy="167163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46086" name="Content Placeholder 2"/>
          <p:cNvSpPr>
            <a:spLocks noGrp="1"/>
          </p:cNvSpPr>
          <p:nvPr>
            <p:ph idx="1"/>
          </p:nvPr>
        </p:nvSpPr>
        <p:spPr>
          <a:xfrm>
            <a:off x="1270000" y="5338763"/>
            <a:ext cx="1668463" cy="960437"/>
          </a:xfrm>
        </p:spPr>
        <p:txBody>
          <a:bodyPr/>
          <a:lstStyle/>
          <a:p>
            <a:pPr marL="0" indent="0" eaLnBrk="1" hangingPunct="1">
              <a:buFontTx/>
              <a:buNone/>
              <a:defRPr/>
            </a:pPr>
            <a:r>
              <a:rPr lang="en-US" altLang="x-none" sz="4500" b="1">
                <a:solidFill>
                  <a:schemeClr val="accent3"/>
                </a:solidFill>
                <a:latin typeface="Myriad Pro Bold Condensed" charset="0"/>
                <a:ea typeface="Myriad Pro Bold Condensed" charset="0"/>
                <a:cs typeface="Myriad Pro Bold Condensed" charset="0"/>
              </a:rPr>
              <a:t>Class 2</a:t>
            </a:r>
          </a:p>
        </p:txBody>
      </p:sp>
    </p:spTree>
    <p:extLst>
      <p:ext uri="{BB962C8B-B14F-4D97-AF65-F5344CB8AC3E}">
        <p14:creationId xmlns:p14="http://schemas.microsoft.com/office/powerpoint/2010/main" val="9012083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82"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50625" y="3250946"/>
            <a:ext cx="2082800" cy="1671637"/>
          </a:xfrm>
          <a:prstGeom prst="rect">
            <a:avLst/>
          </a:prstGeom>
          <a:solidFill>
            <a:schemeClr val="bg1"/>
          </a:solidFill>
          <a:ln>
            <a:noFill/>
          </a:ln>
          <a:extLst/>
        </p:spPr>
      </p:pic>
      <p:pic>
        <p:nvPicPr>
          <p:cNvPr id="7"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3025" y="3403346"/>
            <a:ext cx="2082800" cy="1671637"/>
          </a:xfrm>
          <a:prstGeom prst="rect">
            <a:avLst/>
          </a:prstGeom>
          <a:solidFill>
            <a:schemeClr val="bg1"/>
          </a:solidFill>
          <a:ln>
            <a:noFill/>
          </a:ln>
          <a:extLst/>
        </p:spPr>
      </p:pic>
      <p:pic>
        <p:nvPicPr>
          <p:cNvPr id="8"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55425" y="3555746"/>
            <a:ext cx="2082800" cy="1671637"/>
          </a:xfrm>
          <a:prstGeom prst="rect">
            <a:avLst/>
          </a:prstGeom>
          <a:solidFill>
            <a:schemeClr val="bg1"/>
          </a:solidFill>
          <a:ln>
            <a:noFill/>
          </a:ln>
          <a:extLst/>
        </p:spPr>
      </p:pic>
      <p:pic>
        <p:nvPicPr>
          <p:cNvPr id="9"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07825" y="3708146"/>
            <a:ext cx="2082800" cy="1671637"/>
          </a:xfrm>
          <a:prstGeom prst="rect">
            <a:avLst/>
          </a:prstGeom>
          <a:solidFill>
            <a:schemeClr val="bg1"/>
          </a:solidFill>
          <a:ln>
            <a:noFill/>
          </a:ln>
          <a:extLst/>
        </p:spPr>
      </p:pic>
      <p:pic>
        <p:nvPicPr>
          <p:cNvPr id="10"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60225" y="3860546"/>
            <a:ext cx="2082800" cy="1671637"/>
          </a:xfrm>
          <a:prstGeom prst="rect">
            <a:avLst/>
          </a:prstGeom>
          <a:solidFill>
            <a:schemeClr val="bg1"/>
          </a:solidFill>
          <a:ln>
            <a:noFill/>
          </a:ln>
          <a:extLst/>
        </p:spPr>
      </p:pic>
      <p:pic>
        <p:nvPicPr>
          <p:cNvPr id="21" name="Picture 48"/>
          <p:cNvPicPr>
            <a:picLocks noChangeAspect="1"/>
          </p:cNvPicPr>
          <p:nvPr/>
        </p:nvPicPr>
        <p:blipFill>
          <a:blip r:embed="rId4">
            <a:extLst>
              <a:ext uri="{28A0092B-C50C-407E-A947-70E740481C1C}">
                <a14:useLocalDpi xmlns:a14="http://schemas.microsoft.com/office/drawing/2010/main" val="0"/>
              </a:ext>
            </a:extLst>
          </a:blip>
          <a:srcRect l="21562" t="76607" r="34801" b="11890"/>
          <a:stretch>
            <a:fillRect/>
          </a:stretch>
        </p:blipFill>
        <p:spPr bwMode="auto">
          <a:xfrm>
            <a:off x="3761206" y="1660270"/>
            <a:ext cx="8712200" cy="628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Title 1"/>
          <p:cNvSpPr>
            <a:spLocks noGrp="1"/>
          </p:cNvSpPr>
          <p:nvPr>
            <p:ph type="title"/>
          </p:nvPr>
        </p:nvSpPr>
        <p:spPr>
          <a:xfrm>
            <a:off x="1005840" y="458787"/>
            <a:ext cx="12618720" cy="1590676"/>
          </a:xfrm>
        </p:spPr>
        <p:txBody>
          <a:bodyPr/>
          <a:lstStyle/>
          <a:p>
            <a:pPr algn="ctr">
              <a:defRPr/>
            </a:pPr>
            <a:r>
              <a:rPr lang="en-US" dirty="0" smtClean="0"/>
              <a:t>DNN training analyzes an example many times</a:t>
            </a:r>
            <a:endParaRPr lang="en-US" dirty="0"/>
          </a:p>
        </p:txBody>
      </p:sp>
      <p:pic>
        <p:nvPicPr>
          <p:cNvPr id="23"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7006056" y="2790570"/>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8477669" y="4192333"/>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TextBox 26"/>
          <p:cNvSpPr txBox="1">
            <a:spLocks noChangeArrowheads="1"/>
          </p:cNvSpPr>
          <p:nvPr/>
        </p:nvSpPr>
        <p:spPr bwMode="auto">
          <a:xfrm>
            <a:off x="1772111" y="5729767"/>
            <a:ext cx="2348720"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mtClean="0">
                <a:latin typeface="Avenir Book" charset="0"/>
                <a:ea typeface="Avenir Book" charset="0"/>
                <a:cs typeface="Avenir Book" charset="0"/>
              </a:rPr>
              <a:t>Epoch 1</a:t>
            </a:r>
            <a:endParaRPr lang="en-US" altLang="x-none" dirty="0">
              <a:latin typeface="Avenir Book" charset="0"/>
              <a:ea typeface="Avenir Book" charset="0"/>
              <a:cs typeface="Avenir Book" charset="0"/>
            </a:endParaRPr>
          </a:p>
        </p:txBody>
      </p:sp>
      <p:sp>
        <p:nvSpPr>
          <p:cNvPr id="26" name="TextBox 26"/>
          <p:cNvSpPr txBox="1">
            <a:spLocks noChangeArrowheads="1"/>
          </p:cNvSpPr>
          <p:nvPr/>
        </p:nvSpPr>
        <p:spPr bwMode="auto">
          <a:xfrm>
            <a:off x="1772111" y="5729767"/>
            <a:ext cx="2348720"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mtClean="0">
                <a:latin typeface="Avenir Book" charset="0"/>
                <a:ea typeface="Avenir Book" charset="0"/>
                <a:cs typeface="Avenir Book" charset="0"/>
              </a:rPr>
              <a:t>Epoch 2</a:t>
            </a:r>
            <a:endParaRPr lang="en-US" altLang="x-none" dirty="0">
              <a:latin typeface="Avenir Book" charset="0"/>
              <a:ea typeface="Avenir Book" charset="0"/>
              <a:cs typeface="Avenir Book" charset="0"/>
            </a:endParaRPr>
          </a:p>
        </p:txBody>
      </p:sp>
    </p:spTree>
    <p:extLst>
      <p:ext uri="{BB962C8B-B14F-4D97-AF65-F5344CB8AC3E}">
        <p14:creationId xmlns:p14="http://schemas.microsoft.com/office/powerpoint/2010/main" val="100833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xit" presetSubtype="4" fill="hold" nodeType="clickEffect">
                                  <p:stCondLst>
                                    <p:cond delay="0"/>
                                  </p:stCondLst>
                                  <p:childTnLst>
                                    <p:anim calcmode="lin" valueType="num">
                                      <p:cBhvr additive="base">
                                        <p:cTn id="6" dur="500"/>
                                        <p:tgtEl>
                                          <p:spTgt spid="10"/>
                                        </p:tgtEl>
                                        <p:attrNameLst>
                                          <p:attrName>ppt_y</p:attrName>
                                        </p:attrNameLst>
                                      </p:cBhvr>
                                      <p:tavLst>
                                        <p:tav tm="0">
                                          <p:val>
                                            <p:strVal val="#ppt_y"/>
                                          </p:val>
                                        </p:tav>
                                        <p:tav tm="100000">
                                          <p:val>
                                            <p:strVal val="#ppt_y+#ppt_h*1.125000"/>
                                          </p:val>
                                        </p:tav>
                                      </p:tavLst>
                                    </p:anim>
                                    <p:animEffect transition="out" filter="wipe(down)">
                                      <p:cBhvr>
                                        <p:cTn id="7" dur="500"/>
                                        <p:tgtEl>
                                          <p:spTgt spid="10"/>
                                        </p:tgtEl>
                                      </p:cBhvr>
                                    </p:animEffect>
                                    <p:set>
                                      <p:cBhvr>
                                        <p:cTn id="8" dur="1" fill="hold">
                                          <p:stCondLst>
                                            <p:cond delay="499"/>
                                          </p:stCondLst>
                                        </p:cTn>
                                        <p:tgtEl>
                                          <p:spTgt spid="10"/>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2" presetClass="exit" presetSubtype="4" fill="hold" nodeType="clickEffect">
                                  <p:stCondLst>
                                    <p:cond delay="0"/>
                                  </p:stCondLst>
                                  <p:childTnLst>
                                    <p:anim calcmode="lin" valueType="num">
                                      <p:cBhvr additive="base">
                                        <p:cTn id="12" dur="500"/>
                                        <p:tgtEl>
                                          <p:spTgt spid="9"/>
                                        </p:tgtEl>
                                        <p:attrNameLst>
                                          <p:attrName>ppt_y</p:attrName>
                                        </p:attrNameLst>
                                      </p:cBhvr>
                                      <p:tavLst>
                                        <p:tav tm="0">
                                          <p:val>
                                            <p:strVal val="#ppt_y"/>
                                          </p:val>
                                        </p:tav>
                                        <p:tav tm="100000">
                                          <p:val>
                                            <p:strVal val="#ppt_y+#ppt_h*1.125000"/>
                                          </p:val>
                                        </p:tav>
                                      </p:tavLst>
                                    </p:anim>
                                    <p:animEffect transition="out" filter="wipe(down)">
                                      <p:cBhvr>
                                        <p:cTn id="13" dur="500"/>
                                        <p:tgtEl>
                                          <p:spTgt spid="9"/>
                                        </p:tgtEl>
                                      </p:cBhvr>
                                    </p:animEffect>
                                    <p:set>
                                      <p:cBhvr>
                                        <p:cTn id="14" dur="1" fill="hold">
                                          <p:stCondLst>
                                            <p:cond delay="499"/>
                                          </p:stCondLst>
                                        </p:cTn>
                                        <p:tgtEl>
                                          <p:spTgt spid="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2" presetClass="exit" presetSubtype="4" fill="hold" nodeType="clickEffect">
                                  <p:stCondLst>
                                    <p:cond delay="0"/>
                                  </p:stCondLst>
                                  <p:childTnLst>
                                    <p:anim calcmode="lin" valueType="num">
                                      <p:cBhvr additive="base">
                                        <p:cTn id="18" dur="500"/>
                                        <p:tgtEl>
                                          <p:spTgt spid="8"/>
                                        </p:tgtEl>
                                        <p:attrNameLst>
                                          <p:attrName>ppt_y</p:attrName>
                                        </p:attrNameLst>
                                      </p:cBhvr>
                                      <p:tavLst>
                                        <p:tav tm="0">
                                          <p:val>
                                            <p:strVal val="#ppt_y"/>
                                          </p:val>
                                        </p:tav>
                                        <p:tav tm="100000">
                                          <p:val>
                                            <p:strVal val="#ppt_y+#ppt_h*1.125000"/>
                                          </p:val>
                                        </p:tav>
                                      </p:tavLst>
                                    </p:anim>
                                    <p:animEffect transition="out" filter="wipe(down)">
                                      <p:cBhvr>
                                        <p:cTn id="19" dur="500"/>
                                        <p:tgtEl>
                                          <p:spTgt spid="8"/>
                                        </p:tgtEl>
                                      </p:cBhvr>
                                    </p:animEffect>
                                    <p:set>
                                      <p:cBhvr>
                                        <p:cTn id="20" dur="1" fill="hold">
                                          <p:stCondLst>
                                            <p:cond delay="499"/>
                                          </p:stCondLst>
                                        </p:cTn>
                                        <p:tgtEl>
                                          <p:spTgt spid="8"/>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2" presetClass="exit" presetSubtype="4" fill="hold" nodeType="clickEffect">
                                  <p:stCondLst>
                                    <p:cond delay="0"/>
                                  </p:stCondLst>
                                  <p:childTnLst>
                                    <p:anim calcmode="lin" valueType="num">
                                      <p:cBhvr additive="base">
                                        <p:cTn id="24" dur="500"/>
                                        <p:tgtEl>
                                          <p:spTgt spid="7"/>
                                        </p:tgtEl>
                                        <p:attrNameLst>
                                          <p:attrName>ppt_y</p:attrName>
                                        </p:attrNameLst>
                                      </p:cBhvr>
                                      <p:tavLst>
                                        <p:tav tm="0">
                                          <p:val>
                                            <p:strVal val="#ppt_y"/>
                                          </p:val>
                                        </p:tav>
                                        <p:tav tm="100000">
                                          <p:val>
                                            <p:strVal val="#ppt_y+#ppt_h*1.125000"/>
                                          </p:val>
                                        </p:tav>
                                      </p:tavLst>
                                    </p:anim>
                                    <p:animEffect transition="out" filter="wipe(down)">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2" presetClass="exit" presetSubtype="4" fill="hold" nodeType="clickEffect">
                                  <p:stCondLst>
                                    <p:cond delay="0"/>
                                  </p:stCondLst>
                                  <p:childTnLst>
                                    <p:anim calcmode="lin" valueType="num">
                                      <p:cBhvr additive="base">
                                        <p:cTn id="30" dur="500"/>
                                        <p:tgtEl>
                                          <p:spTgt spid="24582"/>
                                        </p:tgtEl>
                                        <p:attrNameLst>
                                          <p:attrName>ppt_y</p:attrName>
                                        </p:attrNameLst>
                                      </p:cBhvr>
                                      <p:tavLst>
                                        <p:tav tm="0">
                                          <p:val>
                                            <p:strVal val="#ppt_y"/>
                                          </p:val>
                                        </p:tav>
                                        <p:tav tm="100000">
                                          <p:val>
                                            <p:strVal val="#ppt_y+#ppt_h*1.125000"/>
                                          </p:val>
                                        </p:tav>
                                      </p:tavLst>
                                    </p:anim>
                                    <p:animEffect transition="out" filter="wipe(down)">
                                      <p:cBhvr>
                                        <p:cTn id="31" dur="500"/>
                                        <p:tgtEl>
                                          <p:spTgt spid="24582"/>
                                        </p:tgtEl>
                                      </p:cBhvr>
                                    </p:animEffect>
                                    <p:set>
                                      <p:cBhvr>
                                        <p:cTn id="32" dur="1" fill="hold">
                                          <p:stCondLst>
                                            <p:cond delay="499"/>
                                          </p:stCondLst>
                                        </p:cTn>
                                        <p:tgtEl>
                                          <p:spTgt spid="24582"/>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25"/>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2" presetClass="entr" presetSubtype="4" fill="hold" nodeType="withEffect">
                                  <p:stCondLst>
                                    <p:cond delay="0"/>
                                  </p:stCondLst>
                                  <p:childTnLst>
                                    <p:set>
                                      <p:cBhvr>
                                        <p:cTn id="40" dur="1" fill="hold">
                                          <p:stCondLst>
                                            <p:cond delay="0"/>
                                          </p:stCondLst>
                                        </p:cTn>
                                        <p:tgtEl>
                                          <p:spTgt spid="24582"/>
                                        </p:tgtEl>
                                        <p:attrNameLst>
                                          <p:attrName>style.visibility</p:attrName>
                                        </p:attrNameLst>
                                      </p:cBhvr>
                                      <p:to>
                                        <p:strVal val="visible"/>
                                      </p:to>
                                    </p:set>
                                    <p:anim calcmode="lin" valueType="num">
                                      <p:cBhvr additive="base">
                                        <p:cTn id="41" dur="500"/>
                                        <p:tgtEl>
                                          <p:spTgt spid="24582"/>
                                        </p:tgtEl>
                                        <p:attrNameLst>
                                          <p:attrName>ppt_y</p:attrName>
                                        </p:attrNameLst>
                                      </p:cBhvr>
                                      <p:tavLst>
                                        <p:tav tm="0">
                                          <p:val>
                                            <p:strVal val="#ppt_y+#ppt_h*1.125000"/>
                                          </p:val>
                                        </p:tav>
                                        <p:tav tm="100000">
                                          <p:val>
                                            <p:strVal val="#ppt_y"/>
                                          </p:val>
                                        </p:tav>
                                      </p:tavLst>
                                    </p:anim>
                                    <p:animEffect transition="in" filter="wipe(up)">
                                      <p:cBhvr>
                                        <p:cTn id="42" dur="500"/>
                                        <p:tgtEl>
                                          <p:spTgt spid="24582"/>
                                        </p:tgtEl>
                                      </p:cBhvr>
                                    </p:animEffect>
                                  </p:childTnLst>
                                </p:cTn>
                              </p:par>
                              <p:par>
                                <p:cTn id="43" presetID="12" presetClass="entr" presetSubtype="4" fill="hold" nodeType="withEffect">
                                  <p:stCondLst>
                                    <p:cond delay="0"/>
                                  </p:stCondLst>
                                  <p:childTnLst>
                                    <p:set>
                                      <p:cBhvr>
                                        <p:cTn id="44" dur="1" fill="hold">
                                          <p:stCondLst>
                                            <p:cond delay="0"/>
                                          </p:stCondLst>
                                        </p:cTn>
                                        <p:tgtEl>
                                          <p:spTgt spid="7"/>
                                        </p:tgtEl>
                                        <p:attrNameLst>
                                          <p:attrName>style.visibility</p:attrName>
                                        </p:attrNameLst>
                                      </p:cBhvr>
                                      <p:to>
                                        <p:strVal val="visible"/>
                                      </p:to>
                                    </p:set>
                                    <p:anim calcmode="lin" valueType="num">
                                      <p:cBhvr additive="base">
                                        <p:cTn id="45" dur="500"/>
                                        <p:tgtEl>
                                          <p:spTgt spid="7"/>
                                        </p:tgtEl>
                                        <p:attrNameLst>
                                          <p:attrName>ppt_y</p:attrName>
                                        </p:attrNameLst>
                                      </p:cBhvr>
                                      <p:tavLst>
                                        <p:tav tm="0">
                                          <p:val>
                                            <p:strVal val="#ppt_y+#ppt_h*1.125000"/>
                                          </p:val>
                                        </p:tav>
                                        <p:tav tm="100000">
                                          <p:val>
                                            <p:strVal val="#ppt_y"/>
                                          </p:val>
                                        </p:tav>
                                      </p:tavLst>
                                    </p:anim>
                                    <p:animEffect transition="in" filter="wipe(up)">
                                      <p:cBhvr>
                                        <p:cTn id="46" dur="500"/>
                                        <p:tgtEl>
                                          <p:spTgt spid="7"/>
                                        </p:tgtEl>
                                      </p:cBhvr>
                                    </p:animEffect>
                                  </p:childTnLst>
                                </p:cTn>
                              </p:par>
                              <p:par>
                                <p:cTn id="47" presetID="12" presetClass="entr" presetSubtype="4" fill="hold" nodeType="withEffect">
                                  <p:stCondLst>
                                    <p:cond delay="0"/>
                                  </p:stCondLst>
                                  <p:childTnLst>
                                    <p:set>
                                      <p:cBhvr>
                                        <p:cTn id="48" dur="1" fill="hold">
                                          <p:stCondLst>
                                            <p:cond delay="0"/>
                                          </p:stCondLst>
                                        </p:cTn>
                                        <p:tgtEl>
                                          <p:spTgt spid="8"/>
                                        </p:tgtEl>
                                        <p:attrNameLst>
                                          <p:attrName>style.visibility</p:attrName>
                                        </p:attrNameLst>
                                      </p:cBhvr>
                                      <p:to>
                                        <p:strVal val="visible"/>
                                      </p:to>
                                    </p:set>
                                    <p:anim calcmode="lin" valueType="num">
                                      <p:cBhvr additive="base">
                                        <p:cTn id="49" dur="500"/>
                                        <p:tgtEl>
                                          <p:spTgt spid="8"/>
                                        </p:tgtEl>
                                        <p:attrNameLst>
                                          <p:attrName>ppt_y</p:attrName>
                                        </p:attrNameLst>
                                      </p:cBhvr>
                                      <p:tavLst>
                                        <p:tav tm="0">
                                          <p:val>
                                            <p:strVal val="#ppt_y+#ppt_h*1.125000"/>
                                          </p:val>
                                        </p:tav>
                                        <p:tav tm="100000">
                                          <p:val>
                                            <p:strVal val="#ppt_y"/>
                                          </p:val>
                                        </p:tav>
                                      </p:tavLst>
                                    </p:anim>
                                    <p:animEffect transition="in" filter="wipe(up)">
                                      <p:cBhvr>
                                        <p:cTn id="50" dur="500"/>
                                        <p:tgtEl>
                                          <p:spTgt spid="8"/>
                                        </p:tgtEl>
                                      </p:cBhvr>
                                    </p:animEffect>
                                  </p:childTnLst>
                                </p:cTn>
                              </p:par>
                              <p:par>
                                <p:cTn id="51" presetID="12" presetClass="entr" presetSubtype="4" fill="hold" nodeType="withEffect">
                                  <p:stCondLst>
                                    <p:cond delay="0"/>
                                  </p:stCondLst>
                                  <p:childTnLst>
                                    <p:set>
                                      <p:cBhvr>
                                        <p:cTn id="52" dur="1" fill="hold">
                                          <p:stCondLst>
                                            <p:cond delay="0"/>
                                          </p:stCondLst>
                                        </p:cTn>
                                        <p:tgtEl>
                                          <p:spTgt spid="9"/>
                                        </p:tgtEl>
                                        <p:attrNameLst>
                                          <p:attrName>style.visibility</p:attrName>
                                        </p:attrNameLst>
                                      </p:cBhvr>
                                      <p:to>
                                        <p:strVal val="visible"/>
                                      </p:to>
                                    </p:set>
                                    <p:anim calcmode="lin" valueType="num">
                                      <p:cBhvr additive="base">
                                        <p:cTn id="53" dur="500"/>
                                        <p:tgtEl>
                                          <p:spTgt spid="9"/>
                                        </p:tgtEl>
                                        <p:attrNameLst>
                                          <p:attrName>ppt_y</p:attrName>
                                        </p:attrNameLst>
                                      </p:cBhvr>
                                      <p:tavLst>
                                        <p:tav tm="0">
                                          <p:val>
                                            <p:strVal val="#ppt_y+#ppt_h*1.125000"/>
                                          </p:val>
                                        </p:tav>
                                        <p:tav tm="100000">
                                          <p:val>
                                            <p:strVal val="#ppt_y"/>
                                          </p:val>
                                        </p:tav>
                                      </p:tavLst>
                                    </p:anim>
                                    <p:animEffect transition="in" filter="wipe(up)">
                                      <p:cBhvr>
                                        <p:cTn id="54" dur="500"/>
                                        <p:tgtEl>
                                          <p:spTgt spid="9"/>
                                        </p:tgtEl>
                                      </p:cBhvr>
                                    </p:animEffect>
                                  </p:childTnLst>
                                </p:cTn>
                              </p:par>
                              <p:par>
                                <p:cTn id="55" presetID="12" presetClass="entr" presetSubtype="4" fill="hold" nodeType="withEffect">
                                  <p:stCondLst>
                                    <p:cond delay="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500"/>
                                        <p:tgtEl>
                                          <p:spTgt spid="10"/>
                                        </p:tgtEl>
                                        <p:attrNameLst>
                                          <p:attrName>ppt_y</p:attrName>
                                        </p:attrNameLst>
                                      </p:cBhvr>
                                      <p:tavLst>
                                        <p:tav tm="0">
                                          <p:val>
                                            <p:strVal val="#ppt_y+#ppt_h*1.125000"/>
                                          </p:val>
                                        </p:tav>
                                        <p:tav tm="100000">
                                          <p:val>
                                            <p:strVal val="#ppt_y"/>
                                          </p:val>
                                        </p:tav>
                                      </p:tavLst>
                                    </p:anim>
                                    <p:animEffect transition="in" filter="wipe(up)">
                                      <p:cBhvr>
                                        <p:cTn id="58" dur="500"/>
                                        <p:tgtEl>
                                          <p:spTgt spid="10"/>
                                        </p:tgtEl>
                                      </p:cBhvr>
                                    </p:animEffect>
                                  </p:childTnLst>
                                </p:cTn>
                              </p:par>
                            </p:childTnLst>
                          </p:cTn>
                        </p:par>
                      </p:childTnLst>
                    </p:cTn>
                  </p:par>
                  <p:par>
                    <p:cTn id="59" fill="hold">
                      <p:stCondLst>
                        <p:cond delay="indefinite"/>
                      </p:stCondLst>
                      <p:childTnLst>
                        <p:par>
                          <p:cTn id="60" fill="hold">
                            <p:stCondLst>
                              <p:cond delay="0"/>
                            </p:stCondLst>
                            <p:childTnLst>
                              <p:par>
                                <p:cTn id="61" presetID="12" presetClass="exit" presetSubtype="4" fill="hold" nodeType="clickEffect">
                                  <p:stCondLst>
                                    <p:cond delay="0"/>
                                  </p:stCondLst>
                                  <p:childTnLst>
                                    <p:anim calcmode="lin" valueType="num">
                                      <p:cBhvr additive="base">
                                        <p:cTn id="62" dur="500"/>
                                        <p:tgtEl>
                                          <p:spTgt spid="10"/>
                                        </p:tgtEl>
                                        <p:attrNameLst>
                                          <p:attrName>ppt_y</p:attrName>
                                        </p:attrNameLst>
                                      </p:cBhvr>
                                      <p:tavLst>
                                        <p:tav tm="0">
                                          <p:val>
                                            <p:strVal val="#ppt_y"/>
                                          </p:val>
                                        </p:tav>
                                        <p:tav tm="100000">
                                          <p:val>
                                            <p:strVal val="#ppt_y+#ppt_h*1.125000"/>
                                          </p:val>
                                        </p:tav>
                                      </p:tavLst>
                                    </p:anim>
                                    <p:animEffect transition="out" filter="wipe(down)">
                                      <p:cBhvr>
                                        <p:cTn id="63" dur="500"/>
                                        <p:tgtEl>
                                          <p:spTgt spid="10"/>
                                        </p:tgtEl>
                                      </p:cBhvr>
                                    </p:animEffect>
                                    <p:set>
                                      <p:cBhvr>
                                        <p:cTn id="64" dur="1" fill="hold">
                                          <p:stCondLst>
                                            <p:cond delay="499"/>
                                          </p:stCondLst>
                                        </p:cTn>
                                        <p:tgtEl>
                                          <p:spTgt spid="10"/>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2" presetClass="exit" presetSubtype="4" fill="hold" nodeType="clickEffect">
                                  <p:stCondLst>
                                    <p:cond delay="0"/>
                                  </p:stCondLst>
                                  <p:childTnLst>
                                    <p:anim calcmode="lin" valueType="num">
                                      <p:cBhvr additive="base">
                                        <p:cTn id="68" dur="500"/>
                                        <p:tgtEl>
                                          <p:spTgt spid="9"/>
                                        </p:tgtEl>
                                        <p:attrNameLst>
                                          <p:attrName>ppt_y</p:attrName>
                                        </p:attrNameLst>
                                      </p:cBhvr>
                                      <p:tavLst>
                                        <p:tav tm="0">
                                          <p:val>
                                            <p:strVal val="#ppt_y"/>
                                          </p:val>
                                        </p:tav>
                                        <p:tav tm="100000">
                                          <p:val>
                                            <p:strVal val="#ppt_y+#ppt_h*1.125000"/>
                                          </p:val>
                                        </p:tav>
                                      </p:tavLst>
                                    </p:anim>
                                    <p:animEffect transition="out" filter="wipe(down)">
                                      <p:cBhvr>
                                        <p:cTn id="69" dur="500"/>
                                        <p:tgtEl>
                                          <p:spTgt spid="9"/>
                                        </p:tgtEl>
                                      </p:cBhvr>
                                    </p:animEffect>
                                    <p:set>
                                      <p:cBhvr>
                                        <p:cTn id="70" dur="1" fill="hold">
                                          <p:stCondLst>
                                            <p:cond delay="499"/>
                                          </p:stCondLst>
                                        </p:cTn>
                                        <p:tgtEl>
                                          <p:spTgt spid="9"/>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2" presetClass="exit" presetSubtype="4" fill="hold" nodeType="clickEffect">
                                  <p:stCondLst>
                                    <p:cond delay="0"/>
                                  </p:stCondLst>
                                  <p:childTnLst>
                                    <p:anim calcmode="lin" valueType="num">
                                      <p:cBhvr additive="base">
                                        <p:cTn id="74" dur="500"/>
                                        <p:tgtEl>
                                          <p:spTgt spid="8"/>
                                        </p:tgtEl>
                                        <p:attrNameLst>
                                          <p:attrName>ppt_y</p:attrName>
                                        </p:attrNameLst>
                                      </p:cBhvr>
                                      <p:tavLst>
                                        <p:tav tm="0">
                                          <p:val>
                                            <p:strVal val="#ppt_y"/>
                                          </p:val>
                                        </p:tav>
                                        <p:tav tm="100000">
                                          <p:val>
                                            <p:strVal val="#ppt_y+#ppt_h*1.125000"/>
                                          </p:val>
                                        </p:tav>
                                      </p:tavLst>
                                    </p:anim>
                                    <p:animEffect transition="out" filter="wipe(down)">
                                      <p:cBhvr>
                                        <p:cTn id="75" dur="500"/>
                                        <p:tgtEl>
                                          <p:spTgt spid="8"/>
                                        </p:tgtEl>
                                      </p:cBhvr>
                                    </p:animEffect>
                                    <p:set>
                                      <p:cBhvr>
                                        <p:cTn id="76" dur="1" fill="hold">
                                          <p:stCondLst>
                                            <p:cond delay="499"/>
                                          </p:stCondLst>
                                        </p:cTn>
                                        <p:tgtEl>
                                          <p:spTgt spid="8"/>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12" presetClass="exit" presetSubtype="4" fill="hold" nodeType="clickEffect">
                                  <p:stCondLst>
                                    <p:cond delay="0"/>
                                  </p:stCondLst>
                                  <p:childTnLst>
                                    <p:anim calcmode="lin" valueType="num">
                                      <p:cBhvr additive="base">
                                        <p:cTn id="80" dur="500"/>
                                        <p:tgtEl>
                                          <p:spTgt spid="7"/>
                                        </p:tgtEl>
                                        <p:attrNameLst>
                                          <p:attrName>ppt_y</p:attrName>
                                        </p:attrNameLst>
                                      </p:cBhvr>
                                      <p:tavLst>
                                        <p:tav tm="0">
                                          <p:val>
                                            <p:strVal val="#ppt_y"/>
                                          </p:val>
                                        </p:tav>
                                        <p:tav tm="100000">
                                          <p:val>
                                            <p:strVal val="#ppt_y+#ppt_h*1.125000"/>
                                          </p:val>
                                        </p:tav>
                                      </p:tavLst>
                                    </p:anim>
                                    <p:animEffect transition="out" filter="wipe(down)">
                                      <p:cBhvr>
                                        <p:cTn id="81" dur="500"/>
                                        <p:tgtEl>
                                          <p:spTgt spid="7"/>
                                        </p:tgtEl>
                                      </p:cBhvr>
                                    </p:animEffect>
                                    <p:set>
                                      <p:cBhvr>
                                        <p:cTn id="82" dur="1" fill="hold">
                                          <p:stCondLst>
                                            <p:cond delay="499"/>
                                          </p:stCondLst>
                                        </p:cTn>
                                        <p:tgtEl>
                                          <p:spTgt spid="7"/>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2" presetClass="exit" presetSubtype="4" fill="hold" nodeType="clickEffect">
                                  <p:stCondLst>
                                    <p:cond delay="0"/>
                                  </p:stCondLst>
                                  <p:childTnLst>
                                    <p:anim calcmode="lin" valueType="num">
                                      <p:cBhvr additive="base">
                                        <p:cTn id="86" dur="500"/>
                                        <p:tgtEl>
                                          <p:spTgt spid="24582"/>
                                        </p:tgtEl>
                                        <p:attrNameLst>
                                          <p:attrName>ppt_y</p:attrName>
                                        </p:attrNameLst>
                                      </p:cBhvr>
                                      <p:tavLst>
                                        <p:tav tm="0">
                                          <p:val>
                                            <p:strVal val="#ppt_y"/>
                                          </p:val>
                                        </p:tav>
                                        <p:tav tm="100000">
                                          <p:val>
                                            <p:strVal val="#ppt_y+#ppt_h*1.125000"/>
                                          </p:val>
                                        </p:tav>
                                      </p:tavLst>
                                    </p:anim>
                                    <p:animEffect transition="out" filter="wipe(down)">
                                      <p:cBhvr>
                                        <p:cTn id="87" dur="500"/>
                                        <p:tgtEl>
                                          <p:spTgt spid="24582"/>
                                        </p:tgtEl>
                                      </p:cBhvr>
                                    </p:animEffect>
                                    <p:set>
                                      <p:cBhvr>
                                        <p:cTn id="88" dur="1" fill="hold">
                                          <p:stCondLst>
                                            <p:cond delay="499"/>
                                          </p:stCondLst>
                                        </p:cTn>
                                        <p:tgtEl>
                                          <p:spTgt spid="2458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82"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50625" y="3250946"/>
            <a:ext cx="2082800" cy="1671637"/>
          </a:xfrm>
          <a:prstGeom prst="rect">
            <a:avLst/>
          </a:prstGeom>
          <a:solidFill>
            <a:schemeClr val="bg1"/>
          </a:solidFill>
          <a:ln>
            <a:noFill/>
          </a:ln>
          <a:extLst/>
        </p:spPr>
      </p:pic>
      <p:pic>
        <p:nvPicPr>
          <p:cNvPr id="7"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3025" y="3403346"/>
            <a:ext cx="2082800" cy="1671637"/>
          </a:xfrm>
          <a:prstGeom prst="rect">
            <a:avLst/>
          </a:prstGeom>
          <a:solidFill>
            <a:schemeClr val="bg1"/>
          </a:solidFill>
          <a:ln>
            <a:noFill/>
          </a:ln>
          <a:extLst/>
        </p:spPr>
      </p:pic>
      <p:pic>
        <p:nvPicPr>
          <p:cNvPr id="8"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55425" y="3555746"/>
            <a:ext cx="2082800" cy="1671637"/>
          </a:xfrm>
          <a:prstGeom prst="rect">
            <a:avLst/>
          </a:prstGeom>
          <a:solidFill>
            <a:schemeClr val="bg1"/>
          </a:solidFill>
          <a:ln>
            <a:noFill/>
          </a:ln>
          <a:extLst/>
        </p:spPr>
      </p:pic>
      <p:pic>
        <p:nvPicPr>
          <p:cNvPr id="9"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07825" y="3708146"/>
            <a:ext cx="2082800" cy="1671637"/>
          </a:xfrm>
          <a:prstGeom prst="rect">
            <a:avLst/>
          </a:prstGeom>
          <a:solidFill>
            <a:schemeClr val="bg1"/>
          </a:solidFill>
          <a:ln>
            <a:noFill/>
          </a:ln>
          <a:extLst/>
        </p:spPr>
      </p:pic>
      <p:pic>
        <p:nvPicPr>
          <p:cNvPr id="10"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60225" y="3860546"/>
            <a:ext cx="2082800" cy="1671637"/>
          </a:xfrm>
          <a:prstGeom prst="rect">
            <a:avLst/>
          </a:prstGeom>
          <a:solidFill>
            <a:schemeClr val="bg1"/>
          </a:solidFill>
          <a:ln>
            <a:noFill/>
          </a:ln>
          <a:extLst/>
        </p:spPr>
      </p:pic>
      <p:pic>
        <p:nvPicPr>
          <p:cNvPr id="21" name="Picture 48"/>
          <p:cNvPicPr>
            <a:picLocks noChangeAspect="1"/>
          </p:cNvPicPr>
          <p:nvPr/>
        </p:nvPicPr>
        <p:blipFill>
          <a:blip r:embed="rId4">
            <a:extLst>
              <a:ext uri="{28A0092B-C50C-407E-A947-70E740481C1C}">
                <a14:useLocalDpi xmlns:a14="http://schemas.microsoft.com/office/drawing/2010/main" val="0"/>
              </a:ext>
            </a:extLst>
          </a:blip>
          <a:srcRect l="21562" t="76607" r="34801" b="11890"/>
          <a:stretch>
            <a:fillRect/>
          </a:stretch>
        </p:blipFill>
        <p:spPr bwMode="auto">
          <a:xfrm>
            <a:off x="3761206" y="1660270"/>
            <a:ext cx="8712200" cy="628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Title 1"/>
          <p:cNvSpPr>
            <a:spLocks noGrp="1"/>
          </p:cNvSpPr>
          <p:nvPr>
            <p:ph type="title"/>
          </p:nvPr>
        </p:nvSpPr>
        <p:spPr>
          <a:xfrm>
            <a:off x="1005840" y="458787"/>
            <a:ext cx="12618720" cy="1590676"/>
          </a:xfrm>
        </p:spPr>
        <p:txBody>
          <a:bodyPr/>
          <a:lstStyle/>
          <a:p>
            <a:pPr algn="ctr">
              <a:defRPr/>
            </a:pPr>
            <a:r>
              <a:rPr lang="en-US" dirty="0" smtClean="0"/>
              <a:t>DNN training analyzes an example many times</a:t>
            </a:r>
            <a:endParaRPr lang="en-US" dirty="0"/>
          </a:p>
        </p:txBody>
      </p:sp>
      <p:pic>
        <p:nvPicPr>
          <p:cNvPr id="23"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7006056" y="2790570"/>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8477669" y="4192333"/>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TextBox 26"/>
          <p:cNvSpPr txBox="1">
            <a:spLocks noChangeArrowheads="1"/>
          </p:cNvSpPr>
          <p:nvPr/>
        </p:nvSpPr>
        <p:spPr bwMode="auto">
          <a:xfrm>
            <a:off x="1772111" y="5729767"/>
            <a:ext cx="3005951"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Epoch 250</a:t>
            </a:r>
            <a:endParaRPr lang="en-US" altLang="x-none" dirty="0">
              <a:latin typeface="Avenir Book" charset="0"/>
              <a:ea typeface="Avenir Book" charset="0"/>
              <a:cs typeface="Avenir Book" charset="0"/>
            </a:endParaRPr>
          </a:p>
        </p:txBody>
      </p:sp>
    </p:spTree>
    <p:extLst>
      <p:ext uri="{BB962C8B-B14F-4D97-AF65-F5344CB8AC3E}">
        <p14:creationId xmlns:p14="http://schemas.microsoft.com/office/powerpoint/2010/main" val="558689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24582"/>
                                        </p:tgtEl>
                                        <p:attrNameLst>
                                          <p:attrName>style.visibility</p:attrName>
                                        </p:attrNameLst>
                                      </p:cBhvr>
                                      <p:to>
                                        <p:strVal val="visible"/>
                                      </p:to>
                                    </p:set>
                                    <p:anim calcmode="lin" valueType="num">
                                      <p:cBhvr additive="base">
                                        <p:cTn id="7" dur="500"/>
                                        <p:tgtEl>
                                          <p:spTgt spid="24582"/>
                                        </p:tgtEl>
                                        <p:attrNameLst>
                                          <p:attrName>ppt_y</p:attrName>
                                        </p:attrNameLst>
                                      </p:cBhvr>
                                      <p:tavLst>
                                        <p:tav tm="0">
                                          <p:val>
                                            <p:strVal val="#ppt_y+#ppt_h*1.125000"/>
                                          </p:val>
                                        </p:tav>
                                        <p:tav tm="100000">
                                          <p:val>
                                            <p:strVal val="#ppt_y"/>
                                          </p:val>
                                        </p:tav>
                                      </p:tavLst>
                                    </p:anim>
                                    <p:animEffect transition="in" filter="wipe(up)">
                                      <p:cBhvr>
                                        <p:cTn id="8" dur="500"/>
                                        <p:tgtEl>
                                          <p:spTgt spid="24582"/>
                                        </p:tgtEl>
                                      </p:cBhvr>
                                    </p:animEffect>
                                  </p:childTnLst>
                                </p:cTn>
                              </p:par>
                              <p:par>
                                <p:cTn id="9" presetID="1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p:tgtEl>
                                          <p:spTgt spid="7"/>
                                        </p:tgtEl>
                                        <p:attrNameLst>
                                          <p:attrName>ppt_y</p:attrName>
                                        </p:attrNameLst>
                                      </p:cBhvr>
                                      <p:tavLst>
                                        <p:tav tm="0">
                                          <p:val>
                                            <p:strVal val="#ppt_y+#ppt_h*1.125000"/>
                                          </p:val>
                                        </p:tav>
                                        <p:tav tm="100000">
                                          <p:val>
                                            <p:strVal val="#ppt_y"/>
                                          </p:val>
                                        </p:tav>
                                      </p:tavLst>
                                    </p:anim>
                                    <p:animEffect transition="in" filter="wipe(up)">
                                      <p:cBhvr>
                                        <p:cTn id="12" dur="500"/>
                                        <p:tgtEl>
                                          <p:spTgt spid="7"/>
                                        </p:tgtEl>
                                      </p:cBhvr>
                                    </p:animEffect>
                                  </p:childTnLst>
                                </p:cTn>
                              </p:par>
                              <p:par>
                                <p:cTn id="13" presetID="12" presetClass="entr" presetSubtype="4"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p:tgtEl>
                                          <p:spTgt spid="8"/>
                                        </p:tgtEl>
                                        <p:attrNameLst>
                                          <p:attrName>ppt_y</p:attrName>
                                        </p:attrNameLst>
                                      </p:cBhvr>
                                      <p:tavLst>
                                        <p:tav tm="0">
                                          <p:val>
                                            <p:strVal val="#ppt_y+#ppt_h*1.125000"/>
                                          </p:val>
                                        </p:tav>
                                        <p:tav tm="100000">
                                          <p:val>
                                            <p:strVal val="#ppt_y"/>
                                          </p:val>
                                        </p:tav>
                                      </p:tavLst>
                                    </p:anim>
                                    <p:animEffect transition="in" filter="wipe(up)">
                                      <p:cBhvr>
                                        <p:cTn id="16" dur="500"/>
                                        <p:tgtEl>
                                          <p:spTgt spid="8"/>
                                        </p:tgtEl>
                                      </p:cBhvr>
                                    </p:animEffect>
                                  </p:childTnLst>
                                </p:cTn>
                              </p:par>
                              <p:par>
                                <p:cTn id="17" presetID="1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p:tgtEl>
                                          <p:spTgt spid="9"/>
                                        </p:tgtEl>
                                        <p:attrNameLst>
                                          <p:attrName>ppt_y</p:attrName>
                                        </p:attrNameLst>
                                      </p:cBhvr>
                                      <p:tavLst>
                                        <p:tav tm="0">
                                          <p:val>
                                            <p:strVal val="#ppt_y+#ppt_h*1.125000"/>
                                          </p:val>
                                        </p:tav>
                                        <p:tav tm="100000">
                                          <p:val>
                                            <p:strVal val="#ppt_y"/>
                                          </p:val>
                                        </p:tav>
                                      </p:tavLst>
                                    </p:anim>
                                    <p:animEffect transition="in" filter="wipe(up)">
                                      <p:cBhvr>
                                        <p:cTn id="20" dur="500"/>
                                        <p:tgtEl>
                                          <p:spTgt spid="9"/>
                                        </p:tgtEl>
                                      </p:cBhvr>
                                    </p:animEffect>
                                  </p:childTnLst>
                                </p:cTn>
                              </p:par>
                              <p:par>
                                <p:cTn id="21" presetID="12" presetClass="entr" presetSubtype="4"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p:tgtEl>
                                          <p:spTgt spid="10"/>
                                        </p:tgtEl>
                                        <p:attrNameLst>
                                          <p:attrName>ppt_y</p:attrName>
                                        </p:attrNameLst>
                                      </p:cBhvr>
                                      <p:tavLst>
                                        <p:tav tm="0">
                                          <p:val>
                                            <p:strVal val="#ppt_y+#ppt_h*1.125000"/>
                                          </p:val>
                                        </p:tav>
                                        <p:tav tm="100000">
                                          <p:val>
                                            <p:strVal val="#ppt_y"/>
                                          </p:val>
                                        </p:tav>
                                      </p:tavLst>
                                    </p:anim>
                                    <p:animEffect transition="in" filter="wipe(up)">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2" presetClass="exit" presetSubtype="4" fill="hold" nodeType="clickEffect">
                                  <p:stCondLst>
                                    <p:cond delay="0"/>
                                  </p:stCondLst>
                                  <p:childTnLst>
                                    <p:anim calcmode="lin" valueType="num">
                                      <p:cBhvr additive="base">
                                        <p:cTn id="28" dur="500"/>
                                        <p:tgtEl>
                                          <p:spTgt spid="10"/>
                                        </p:tgtEl>
                                        <p:attrNameLst>
                                          <p:attrName>ppt_y</p:attrName>
                                        </p:attrNameLst>
                                      </p:cBhvr>
                                      <p:tavLst>
                                        <p:tav tm="0">
                                          <p:val>
                                            <p:strVal val="#ppt_y"/>
                                          </p:val>
                                        </p:tav>
                                        <p:tav tm="100000">
                                          <p:val>
                                            <p:strVal val="#ppt_y+#ppt_h*1.125000"/>
                                          </p:val>
                                        </p:tav>
                                      </p:tavLst>
                                    </p:anim>
                                    <p:animEffect transition="out" filter="wipe(down)">
                                      <p:cBhvr>
                                        <p:cTn id="29" dur="500"/>
                                        <p:tgtEl>
                                          <p:spTgt spid="10"/>
                                        </p:tgtEl>
                                      </p:cBhvr>
                                    </p:animEffect>
                                    <p:set>
                                      <p:cBhvr>
                                        <p:cTn id="30" dur="1" fill="hold">
                                          <p:stCondLst>
                                            <p:cond delay="499"/>
                                          </p:stCondLst>
                                        </p:cTn>
                                        <p:tgtEl>
                                          <p:spTgt spid="10"/>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2" presetClass="exit" presetSubtype="4" fill="hold" nodeType="clickEffect">
                                  <p:stCondLst>
                                    <p:cond delay="0"/>
                                  </p:stCondLst>
                                  <p:childTnLst>
                                    <p:anim calcmode="lin" valueType="num">
                                      <p:cBhvr additive="base">
                                        <p:cTn id="34" dur="500"/>
                                        <p:tgtEl>
                                          <p:spTgt spid="9"/>
                                        </p:tgtEl>
                                        <p:attrNameLst>
                                          <p:attrName>ppt_y</p:attrName>
                                        </p:attrNameLst>
                                      </p:cBhvr>
                                      <p:tavLst>
                                        <p:tav tm="0">
                                          <p:val>
                                            <p:strVal val="#ppt_y"/>
                                          </p:val>
                                        </p:tav>
                                        <p:tav tm="100000">
                                          <p:val>
                                            <p:strVal val="#ppt_y+#ppt_h*1.125000"/>
                                          </p:val>
                                        </p:tav>
                                      </p:tavLst>
                                    </p:anim>
                                    <p:animEffect transition="out" filter="wipe(down)">
                                      <p:cBhvr>
                                        <p:cTn id="35" dur="500"/>
                                        <p:tgtEl>
                                          <p:spTgt spid="9"/>
                                        </p:tgtEl>
                                      </p:cBhvr>
                                    </p:animEffect>
                                    <p:set>
                                      <p:cBhvr>
                                        <p:cTn id="36" dur="1" fill="hold">
                                          <p:stCondLst>
                                            <p:cond delay="499"/>
                                          </p:stCondLst>
                                        </p:cTn>
                                        <p:tgtEl>
                                          <p:spTgt spid="9"/>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2" presetClass="exit" presetSubtype="4" fill="hold" nodeType="clickEffect">
                                  <p:stCondLst>
                                    <p:cond delay="0"/>
                                  </p:stCondLst>
                                  <p:childTnLst>
                                    <p:anim calcmode="lin" valueType="num">
                                      <p:cBhvr additive="base">
                                        <p:cTn id="40" dur="500"/>
                                        <p:tgtEl>
                                          <p:spTgt spid="8"/>
                                        </p:tgtEl>
                                        <p:attrNameLst>
                                          <p:attrName>ppt_y</p:attrName>
                                        </p:attrNameLst>
                                      </p:cBhvr>
                                      <p:tavLst>
                                        <p:tav tm="0">
                                          <p:val>
                                            <p:strVal val="#ppt_y"/>
                                          </p:val>
                                        </p:tav>
                                        <p:tav tm="100000">
                                          <p:val>
                                            <p:strVal val="#ppt_y+#ppt_h*1.125000"/>
                                          </p:val>
                                        </p:tav>
                                      </p:tavLst>
                                    </p:anim>
                                    <p:animEffect transition="out" filter="wipe(down)">
                                      <p:cBhvr>
                                        <p:cTn id="41" dur="500"/>
                                        <p:tgtEl>
                                          <p:spTgt spid="8"/>
                                        </p:tgtEl>
                                      </p:cBhvr>
                                    </p:animEffect>
                                    <p:set>
                                      <p:cBhvr>
                                        <p:cTn id="42" dur="1" fill="hold">
                                          <p:stCondLst>
                                            <p:cond delay="499"/>
                                          </p:stCondLst>
                                        </p:cTn>
                                        <p:tgtEl>
                                          <p:spTgt spid="8"/>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2" presetClass="exit" presetSubtype="4" fill="hold" nodeType="clickEffect">
                                  <p:stCondLst>
                                    <p:cond delay="0"/>
                                  </p:stCondLst>
                                  <p:childTnLst>
                                    <p:anim calcmode="lin" valueType="num">
                                      <p:cBhvr additive="base">
                                        <p:cTn id="46" dur="500"/>
                                        <p:tgtEl>
                                          <p:spTgt spid="7"/>
                                        </p:tgtEl>
                                        <p:attrNameLst>
                                          <p:attrName>ppt_y</p:attrName>
                                        </p:attrNameLst>
                                      </p:cBhvr>
                                      <p:tavLst>
                                        <p:tav tm="0">
                                          <p:val>
                                            <p:strVal val="#ppt_y"/>
                                          </p:val>
                                        </p:tav>
                                        <p:tav tm="100000">
                                          <p:val>
                                            <p:strVal val="#ppt_y+#ppt_h*1.125000"/>
                                          </p:val>
                                        </p:tav>
                                      </p:tavLst>
                                    </p:anim>
                                    <p:animEffect transition="out" filter="wipe(down)">
                                      <p:cBhvr>
                                        <p:cTn id="47" dur="500"/>
                                        <p:tgtEl>
                                          <p:spTgt spid="7"/>
                                        </p:tgtEl>
                                      </p:cBhvr>
                                    </p:animEffect>
                                    <p:set>
                                      <p:cBhvr>
                                        <p:cTn id="48" dur="1" fill="hold">
                                          <p:stCondLst>
                                            <p:cond delay="499"/>
                                          </p:stCondLst>
                                        </p:cTn>
                                        <p:tgtEl>
                                          <p:spTgt spid="7"/>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2" presetClass="exit" presetSubtype="4" fill="hold" nodeType="clickEffect">
                                  <p:stCondLst>
                                    <p:cond delay="0"/>
                                  </p:stCondLst>
                                  <p:childTnLst>
                                    <p:anim calcmode="lin" valueType="num">
                                      <p:cBhvr additive="base">
                                        <p:cTn id="52" dur="500"/>
                                        <p:tgtEl>
                                          <p:spTgt spid="24582"/>
                                        </p:tgtEl>
                                        <p:attrNameLst>
                                          <p:attrName>ppt_y</p:attrName>
                                        </p:attrNameLst>
                                      </p:cBhvr>
                                      <p:tavLst>
                                        <p:tav tm="0">
                                          <p:val>
                                            <p:strVal val="#ppt_y"/>
                                          </p:val>
                                        </p:tav>
                                        <p:tav tm="100000">
                                          <p:val>
                                            <p:strVal val="#ppt_y+#ppt_h*1.125000"/>
                                          </p:val>
                                        </p:tav>
                                      </p:tavLst>
                                    </p:anim>
                                    <p:animEffect transition="out" filter="wipe(down)">
                                      <p:cBhvr>
                                        <p:cTn id="53" dur="500"/>
                                        <p:tgtEl>
                                          <p:spTgt spid="24582"/>
                                        </p:tgtEl>
                                      </p:cBhvr>
                                    </p:animEffect>
                                    <p:set>
                                      <p:cBhvr>
                                        <p:cTn id="54" dur="1" fill="hold">
                                          <p:stCondLst>
                                            <p:cond delay="499"/>
                                          </p:stCondLst>
                                        </p:cTn>
                                        <p:tgtEl>
                                          <p:spTgt spid="2458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465221" y="438150"/>
            <a:ext cx="13764126" cy="1590676"/>
          </a:xfrm>
        </p:spPr>
        <p:txBody>
          <a:bodyPr/>
          <a:lstStyle/>
          <a:p>
            <a:pPr algn="ctr">
              <a:defRPr/>
            </a:pPr>
            <a:r>
              <a:rPr lang="en-US" dirty="0" err="1" smtClean="0"/>
              <a:t>SelectiveBackprop</a:t>
            </a:r>
            <a:r>
              <a:rPr lang="en-US" dirty="0" smtClean="0"/>
              <a:t> targets slowest part of training</a:t>
            </a:r>
            <a:endParaRPr lang="en-US" dirty="0"/>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39382" t="6901" r="5691" b="57265"/>
          <a:stretch/>
        </p:blipFill>
        <p:spPr>
          <a:xfrm>
            <a:off x="6947331" y="2041353"/>
            <a:ext cx="5072579" cy="2206290"/>
          </a:xfrm>
          <a:prstGeom prst="rect">
            <a:avLst/>
          </a:prstGeo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64150"/>
          <a:stretch/>
        </p:blipFill>
        <p:spPr>
          <a:xfrm>
            <a:off x="3220970" y="1748637"/>
            <a:ext cx="3357100" cy="6242899"/>
          </a:xfrm>
          <a:prstGeom prst="rect">
            <a:avLst/>
          </a:prstGeom>
        </p:spPr>
      </p:pic>
      <p:pic>
        <p:nvPicPr>
          <p:cNvPr id="13" name="Picture 12"/>
          <p:cNvPicPr>
            <a:picLocks noChangeAspect="1"/>
          </p:cNvPicPr>
          <p:nvPr/>
        </p:nvPicPr>
        <p:blipFill rotWithShape="1">
          <a:blip r:embed="rId4">
            <a:extLst>
              <a:ext uri="{28A0092B-C50C-407E-A947-70E740481C1C}">
                <a14:useLocalDpi xmlns:a14="http://schemas.microsoft.com/office/drawing/2010/main" val="0"/>
              </a:ext>
            </a:extLst>
          </a:blip>
          <a:srcRect l="37737" r="30510"/>
          <a:stretch/>
        </p:blipFill>
        <p:spPr>
          <a:xfrm>
            <a:off x="7113185" y="1748637"/>
            <a:ext cx="2973404" cy="6242899"/>
          </a:xfrm>
          <a:prstGeom prst="rect">
            <a:avLst/>
          </a:prstGeom>
        </p:spPr>
      </p:pic>
    </p:spTree>
    <p:extLst>
      <p:ext uri="{BB962C8B-B14F-4D97-AF65-F5344CB8AC3E}">
        <p14:creationId xmlns:p14="http://schemas.microsoft.com/office/powerpoint/2010/main" val="2137535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smtClean="0"/>
              <a:t>Not all examples are equally useful</a:t>
            </a:r>
            <a:endParaRPr lang="en-US" dirty="0"/>
          </a:p>
        </p:txBody>
      </p:sp>
      <p:pic>
        <p:nvPicPr>
          <p:cNvPr id="3" name="Picture 2"/>
          <p:cNvPicPr>
            <a:picLocks noChangeAspect="1"/>
          </p:cNvPicPr>
          <p:nvPr/>
        </p:nvPicPr>
        <p:blipFill>
          <a:blip r:embed="rId3"/>
          <a:stretch>
            <a:fillRect/>
          </a:stretch>
        </p:blipFill>
        <p:spPr>
          <a:xfrm>
            <a:off x="1290705" y="1850406"/>
            <a:ext cx="5863323" cy="5812613"/>
          </a:xfrm>
          <a:prstGeom prst="rect">
            <a:avLst/>
          </a:prstGeom>
        </p:spPr>
      </p:pic>
      <p:pic>
        <p:nvPicPr>
          <p:cNvPr id="4" name="Picture 3"/>
          <p:cNvPicPr>
            <a:picLocks noChangeAspect="1"/>
          </p:cNvPicPr>
          <p:nvPr/>
        </p:nvPicPr>
        <p:blipFill>
          <a:blip r:embed="rId4"/>
          <a:stretch>
            <a:fillRect/>
          </a:stretch>
        </p:blipFill>
        <p:spPr>
          <a:xfrm>
            <a:off x="7182501" y="5425719"/>
            <a:ext cx="6470532" cy="2237300"/>
          </a:xfrm>
          <a:prstGeom prst="rect">
            <a:avLst/>
          </a:prstGeom>
        </p:spPr>
      </p:pic>
      <p:pic>
        <p:nvPicPr>
          <p:cNvPr id="5" name="Picture 4"/>
          <p:cNvPicPr>
            <a:picLocks noChangeAspect="1"/>
          </p:cNvPicPr>
          <p:nvPr/>
        </p:nvPicPr>
        <p:blipFill>
          <a:blip r:embed="rId5"/>
          <a:stretch>
            <a:fillRect/>
          </a:stretch>
        </p:blipFill>
        <p:spPr>
          <a:xfrm>
            <a:off x="7182501" y="2028826"/>
            <a:ext cx="6413585" cy="3331194"/>
          </a:xfrm>
          <a:prstGeom prst="rect">
            <a:avLst/>
          </a:prstGeom>
        </p:spPr>
      </p:pic>
    </p:spTree>
    <p:extLst>
      <p:ext uri="{BB962C8B-B14F-4D97-AF65-F5344CB8AC3E}">
        <p14:creationId xmlns:p14="http://schemas.microsoft.com/office/powerpoint/2010/main" val="12958471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pPr algn="ctr">
              <a:defRPr/>
            </a:pPr>
            <a:r>
              <a:rPr lang="en-US" dirty="0" smtClean="0"/>
              <a:t>Prioritize examples with high loss</a:t>
            </a:r>
            <a:endParaRPr lang="en-US" dirty="0"/>
          </a:p>
        </p:txBody>
      </p:sp>
      <p:pic>
        <p:nvPicPr>
          <p:cNvPr id="5" name="Picture 26"/>
          <p:cNvPicPr>
            <a:picLocks noChangeAspect="1"/>
          </p:cNvPicPr>
          <p:nvPr/>
        </p:nvPicPr>
        <p:blipFill rotWithShape="1">
          <a:blip r:embed="rId3">
            <a:extLst>
              <a:ext uri="{28A0092B-C50C-407E-A947-70E740481C1C}">
                <a14:useLocalDpi xmlns:a14="http://schemas.microsoft.com/office/drawing/2010/main" val="0"/>
              </a:ext>
            </a:extLst>
          </a:blip>
          <a:srcRect l="29173" t="77338" r="54320" b="9596"/>
          <a:stretch/>
        </p:blipFill>
        <p:spPr bwMode="auto">
          <a:xfrm>
            <a:off x="1469088" y="1772111"/>
            <a:ext cx="4807642" cy="5075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0"/>
          <p:cNvPicPr>
            <a:picLocks noChangeAspect="1"/>
          </p:cNvPicPr>
          <p:nvPr/>
        </p:nvPicPr>
        <p:blipFill rotWithShape="1">
          <a:blip r:embed="rId3">
            <a:extLst>
              <a:ext uri="{28A0092B-C50C-407E-A947-70E740481C1C}">
                <a14:useLocalDpi xmlns:a14="http://schemas.microsoft.com/office/drawing/2010/main" val="0"/>
              </a:ext>
            </a:extLst>
          </a:blip>
          <a:srcRect l="62573" t="77338" r="19975" b="8594"/>
          <a:stretch/>
        </p:blipFill>
        <p:spPr bwMode="auto">
          <a:xfrm>
            <a:off x="8181473" y="1686676"/>
            <a:ext cx="5019128" cy="5395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15"/>
          <p:cNvSpPr txBox="1">
            <a:spLocks noChangeArrowheads="1"/>
          </p:cNvSpPr>
          <p:nvPr/>
        </p:nvSpPr>
        <p:spPr bwMode="auto">
          <a:xfrm>
            <a:off x="1646936" y="6746931"/>
            <a:ext cx="4629794"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400" dirty="0" smtClean="0">
                <a:latin typeface="Avenir Book" charset="0"/>
                <a:ea typeface="Avenir Book" charset="0"/>
                <a:cs typeface="Avenir Book" charset="0"/>
              </a:rPr>
              <a:t>Examples with low loss</a:t>
            </a:r>
            <a:endParaRPr lang="en-US" altLang="x-none" sz="3400" dirty="0">
              <a:latin typeface="Avenir Book" charset="0"/>
              <a:ea typeface="Avenir Book" charset="0"/>
              <a:cs typeface="Avenir Book" charset="0"/>
            </a:endParaRPr>
          </a:p>
        </p:txBody>
      </p:sp>
      <p:sp>
        <p:nvSpPr>
          <p:cNvPr id="8" name="TextBox 15"/>
          <p:cNvSpPr txBox="1">
            <a:spLocks noChangeArrowheads="1"/>
          </p:cNvSpPr>
          <p:nvPr/>
        </p:nvSpPr>
        <p:spPr bwMode="auto">
          <a:xfrm>
            <a:off x="8403741" y="6746931"/>
            <a:ext cx="4807726"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sz="3400" smtClean="0">
                <a:latin typeface="Avenir Book" charset="0"/>
                <a:ea typeface="Avenir Book" charset="0"/>
                <a:cs typeface="Avenir Book" charset="0"/>
              </a:rPr>
              <a:t>Examples with high loss</a:t>
            </a:r>
            <a:endParaRPr lang="en-US" altLang="x-none" sz="3400" dirty="0">
              <a:latin typeface="Avenir Book" charset="0"/>
              <a:ea typeface="Avenir Book" charset="0"/>
              <a:cs typeface="Avenir Book" charset="0"/>
            </a:endParaRPr>
          </a:p>
        </p:txBody>
      </p:sp>
    </p:spTree>
    <p:extLst>
      <p:ext uri="{BB962C8B-B14F-4D97-AF65-F5344CB8AC3E}">
        <p14:creationId xmlns:p14="http://schemas.microsoft.com/office/powerpoint/2010/main" val="20345774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4251158"/>
            <a:ext cx="14630399" cy="1813079"/>
          </a:xfrm>
          <a:prstGeom prst="rect">
            <a:avLst/>
          </a:prstGeom>
          <a:solidFill>
            <a:srgbClr val="C988B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i="1" dirty="0" smtClean="0">
                <a:latin typeface="Avenir Black Oblique" charset="0"/>
                <a:ea typeface="Avenir Black Oblique" charset="0"/>
                <a:cs typeface="Avenir Black Oblique" charset="0"/>
              </a:rPr>
              <a:t>Selective </a:t>
            </a:r>
            <a:r>
              <a:rPr lang="en-US" sz="6000" i="1" dirty="0" err="1" smtClean="0">
                <a:latin typeface="Avenir Black Oblique" charset="0"/>
                <a:ea typeface="Avenir Black Oblique" charset="0"/>
                <a:cs typeface="Avenir Black Oblique" charset="0"/>
              </a:rPr>
              <a:t>Backprop</a:t>
            </a:r>
            <a:r>
              <a:rPr lang="en-US" sz="6000" i="1" dirty="0" smtClean="0">
                <a:latin typeface="Avenir Black Oblique" charset="0"/>
                <a:ea typeface="Avenir Black Oblique" charset="0"/>
                <a:cs typeface="Avenir Black Oblique" charset="0"/>
              </a:rPr>
              <a:t> algorithm</a:t>
            </a:r>
            <a:endParaRPr lang="en-US" sz="6000" i="1" dirty="0">
              <a:latin typeface="Avenir Black Oblique" charset="0"/>
              <a:ea typeface="Avenir Black Oblique" charset="0"/>
              <a:cs typeface="Avenir Black Oblique" charset="0"/>
            </a:endParaRPr>
          </a:p>
        </p:txBody>
      </p:sp>
    </p:spTree>
    <p:extLst>
      <p:ext uri="{BB962C8B-B14F-4D97-AF65-F5344CB8AC3E}">
        <p14:creationId xmlns:p14="http://schemas.microsoft.com/office/powerpoint/2010/main" val="7177773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82"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50625" y="3250946"/>
            <a:ext cx="2082800" cy="1671637"/>
          </a:xfrm>
          <a:prstGeom prst="rect">
            <a:avLst/>
          </a:prstGeom>
          <a:solidFill>
            <a:schemeClr val="bg1"/>
          </a:solidFill>
          <a:ln>
            <a:noFill/>
          </a:ln>
          <a:extLst/>
        </p:spPr>
      </p:pic>
      <p:pic>
        <p:nvPicPr>
          <p:cNvPr id="7"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3025" y="3403346"/>
            <a:ext cx="2082800" cy="1671637"/>
          </a:xfrm>
          <a:prstGeom prst="rect">
            <a:avLst/>
          </a:prstGeom>
          <a:solidFill>
            <a:schemeClr val="bg1"/>
          </a:solidFill>
          <a:ln>
            <a:noFill/>
          </a:ln>
          <a:extLst/>
        </p:spPr>
      </p:pic>
      <p:pic>
        <p:nvPicPr>
          <p:cNvPr id="8"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55425" y="3555746"/>
            <a:ext cx="2082800" cy="1671637"/>
          </a:xfrm>
          <a:prstGeom prst="rect">
            <a:avLst/>
          </a:prstGeom>
          <a:solidFill>
            <a:schemeClr val="bg1"/>
          </a:solidFill>
          <a:ln>
            <a:noFill/>
          </a:ln>
          <a:extLst/>
        </p:spPr>
      </p:pic>
      <p:pic>
        <p:nvPicPr>
          <p:cNvPr id="9"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107825" y="3708146"/>
            <a:ext cx="2082800" cy="1671637"/>
          </a:xfrm>
          <a:prstGeom prst="rect">
            <a:avLst/>
          </a:prstGeom>
          <a:solidFill>
            <a:schemeClr val="bg1"/>
          </a:solidFill>
          <a:ln>
            <a:noFill/>
          </a:ln>
          <a:extLst/>
        </p:spPr>
      </p:pic>
      <p:pic>
        <p:nvPicPr>
          <p:cNvPr id="10" name="Picture 1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260225" y="3860546"/>
            <a:ext cx="2082800" cy="1671637"/>
          </a:xfrm>
          <a:prstGeom prst="rect">
            <a:avLst/>
          </a:prstGeom>
          <a:solidFill>
            <a:schemeClr val="bg1"/>
          </a:solidFill>
          <a:ln>
            <a:noFill/>
          </a:ln>
          <a:extLst/>
        </p:spPr>
      </p:pic>
      <p:pic>
        <p:nvPicPr>
          <p:cNvPr id="21" name="Picture 48"/>
          <p:cNvPicPr>
            <a:picLocks noChangeAspect="1"/>
          </p:cNvPicPr>
          <p:nvPr/>
        </p:nvPicPr>
        <p:blipFill>
          <a:blip r:embed="rId4">
            <a:extLst>
              <a:ext uri="{28A0092B-C50C-407E-A947-70E740481C1C}">
                <a14:useLocalDpi xmlns:a14="http://schemas.microsoft.com/office/drawing/2010/main" val="0"/>
              </a:ext>
            </a:extLst>
          </a:blip>
          <a:srcRect l="21562" t="76607" r="34801" b="11890"/>
          <a:stretch>
            <a:fillRect/>
          </a:stretch>
        </p:blipFill>
        <p:spPr bwMode="auto">
          <a:xfrm>
            <a:off x="3761206" y="1660270"/>
            <a:ext cx="8712200" cy="628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Title 1"/>
          <p:cNvSpPr>
            <a:spLocks noGrp="1"/>
          </p:cNvSpPr>
          <p:nvPr>
            <p:ph type="title"/>
          </p:nvPr>
        </p:nvSpPr>
        <p:spPr>
          <a:xfrm>
            <a:off x="1005840" y="458787"/>
            <a:ext cx="12618720" cy="1590676"/>
          </a:xfrm>
        </p:spPr>
        <p:txBody>
          <a:bodyPr/>
          <a:lstStyle/>
          <a:p>
            <a:pPr algn="ctr">
              <a:defRPr/>
            </a:pPr>
            <a:r>
              <a:rPr lang="en-US" dirty="0" smtClean="0"/>
              <a:t>DNN training analyzes an example many times</a:t>
            </a:r>
            <a:endParaRPr lang="en-US" dirty="0"/>
          </a:p>
        </p:txBody>
      </p:sp>
      <p:pic>
        <p:nvPicPr>
          <p:cNvPr id="23" name="Picture 15"/>
          <p:cNvPicPr>
            <a:picLocks noChangeAspect="1"/>
          </p:cNvPicPr>
          <p:nvPr/>
        </p:nvPicPr>
        <p:blipFill>
          <a:blip r:embed="rId5">
            <a:extLst>
              <a:ext uri="{28A0092B-C50C-407E-A947-70E740481C1C}">
                <a14:useLocalDpi xmlns:a14="http://schemas.microsoft.com/office/drawing/2010/main" val="0"/>
              </a:ext>
            </a:extLst>
          </a:blip>
          <a:srcRect l="69914" t="90938" r="7330" b="6854"/>
          <a:stretch>
            <a:fillRect/>
          </a:stretch>
        </p:blipFill>
        <p:spPr bwMode="auto">
          <a:xfrm>
            <a:off x="7006056" y="2790570"/>
            <a:ext cx="4551363"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6"/>
          <p:cNvPicPr>
            <a:picLocks noChangeAspect="1"/>
          </p:cNvPicPr>
          <p:nvPr/>
        </p:nvPicPr>
        <p:blipFill>
          <a:blip r:embed="rId5">
            <a:extLst>
              <a:ext uri="{28A0092B-C50C-407E-A947-70E740481C1C}">
                <a14:useLocalDpi xmlns:a14="http://schemas.microsoft.com/office/drawing/2010/main" val="0"/>
              </a:ext>
            </a:extLst>
          </a:blip>
          <a:srcRect l="69914" t="93269" r="7330" b="4462"/>
          <a:stretch>
            <a:fillRect/>
          </a:stretch>
        </p:blipFill>
        <p:spPr bwMode="auto">
          <a:xfrm>
            <a:off x="8477669" y="4192333"/>
            <a:ext cx="4552950" cy="1241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Arrow Connector 4"/>
          <p:cNvCxnSpPr/>
          <p:nvPr/>
        </p:nvCxnSpPr>
        <p:spPr>
          <a:xfrm>
            <a:off x="9331890" y="6200384"/>
            <a:ext cx="14670" cy="1628383"/>
          </a:xfrm>
          <a:prstGeom prst="straightConnector1">
            <a:avLst/>
          </a:prstGeom>
          <a:ln w="76200">
            <a:solidFill>
              <a:srgbClr val="336699"/>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851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05840" y="726908"/>
            <a:ext cx="12618720" cy="1590676"/>
          </a:xfrm>
        </p:spPr>
        <p:txBody>
          <a:bodyPr/>
          <a:lstStyle/>
          <a:p>
            <a:pPr algn="ctr">
              <a:defRPr/>
            </a:pPr>
            <a:r>
              <a:rPr lang="en-US" b="1" dirty="0" smtClean="0"/>
              <a:t>Bad idea #1:</a:t>
            </a:r>
            <a:r>
              <a:rPr lang="en-US" dirty="0" smtClean="0"/>
              <a:t/>
            </a:r>
            <a:br>
              <a:rPr lang="en-US" dirty="0" smtClean="0"/>
            </a:br>
            <a:r>
              <a:rPr lang="en-US" dirty="0" smtClean="0"/>
              <a:t>Deciding with a </a:t>
            </a:r>
            <a:r>
              <a:rPr lang="en-US" dirty="0"/>
              <a:t>h</a:t>
            </a:r>
            <a:r>
              <a:rPr lang="en-US" dirty="0" smtClean="0"/>
              <a:t>ard threshold</a:t>
            </a:r>
            <a:endParaRPr lang="en-US" dirty="0"/>
          </a:p>
        </p:txBody>
      </p:sp>
      <p:sp>
        <p:nvSpPr>
          <p:cNvPr id="6" name="TextBox 10"/>
          <p:cNvSpPr txBox="1">
            <a:spLocks noChangeArrowheads="1"/>
          </p:cNvSpPr>
          <p:nvPr/>
        </p:nvSpPr>
        <p:spPr bwMode="auto">
          <a:xfrm>
            <a:off x="1596190" y="3704554"/>
            <a:ext cx="1143802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altLang="x-none" sz="6000" b="0" i="1" dirty="0">
                <a:latin typeface="Avenir Next Condensed Bold" charset="0"/>
                <a:ea typeface="Avenir Next Condensed Bold" charset="0"/>
                <a:cs typeface="Avenir Next Condensed Bold" charset="0"/>
              </a:rPr>
              <a:t>i</a:t>
            </a:r>
            <a:r>
              <a:rPr lang="en-US" altLang="x-none" sz="6000" b="0" i="1" dirty="0" smtClean="0">
                <a:latin typeface="Avenir Next Condensed Bold" charset="0"/>
                <a:ea typeface="Avenir Next Condensed Bold" charset="0"/>
                <a:cs typeface="Avenir Next Condensed Bold" charset="0"/>
              </a:rPr>
              <a:t>f loss &gt; threshold: </a:t>
            </a:r>
            <a:r>
              <a:rPr lang="en-US" altLang="x-none" sz="6000" b="0" i="1" dirty="0" err="1" smtClean="0">
                <a:latin typeface="Avenir Next Condensed Bold" charset="0"/>
                <a:ea typeface="Avenir Next Condensed Bold" charset="0"/>
                <a:cs typeface="Avenir Next Condensed Bold" charset="0"/>
              </a:rPr>
              <a:t>backprop</a:t>
            </a:r>
            <a:r>
              <a:rPr lang="en-US" altLang="x-none" sz="6000" b="0" i="1" dirty="0" smtClean="0">
                <a:latin typeface="Avenir Next Condensed Bold" charset="0"/>
                <a:ea typeface="Avenir Next Condensed Bold" charset="0"/>
                <a:cs typeface="Avenir Next Condensed Bold" charset="0"/>
              </a:rPr>
              <a:t>()</a:t>
            </a:r>
            <a:endParaRPr lang="en-US" altLang="x-none" sz="6000" b="0" i="1" dirty="0">
              <a:latin typeface="Avenir Next Condensed Bold" charset="0"/>
              <a:ea typeface="Avenir Next Condensed Bold" charset="0"/>
              <a:cs typeface="Avenir Next Condensed Bold" charset="0"/>
            </a:endParaRPr>
          </a:p>
        </p:txBody>
      </p:sp>
    </p:spTree>
    <p:extLst>
      <p:ext uri="{BB962C8B-B14F-4D97-AF65-F5344CB8AC3E}">
        <p14:creationId xmlns:p14="http://schemas.microsoft.com/office/powerpoint/2010/main" val="165120036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0408" y="6160928"/>
            <a:ext cx="3673342" cy="2068672"/>
          </a:xfrm>
          <a:prstGeom prst="rect">
            <a:avLst/>
          </a:prstGeom>
        </p:spPr>
      </p:pic>
      <p:sp>
        <p:nvSpPr>
          <p:cNvPr id="2" name="Title 1"/>
          <p:cNvSpPr>
            <a:spLocks noGrp="1"/>
          </p:cNvSpPr>
          <p:nvPr>
            <p:ph type="title"/>
          </p:nvPr>
        </p:nvSpPr>
        <p:spPr/>
        <p:txBody>
          <a:bodyPr/>
          <a:lstStyle/>
          <a:p>
            <a:r>
              <a:rPr lang="en-US" dirty="0" smtClean="0">
                <a:ea typeface="Avenir Next Condensed Demi Bold" charset="0"/>
                <a:cs typeface="Avenir Next Condensed Demi Bold" charset="0"/>
              </a:rPr>
              <a:t>Deep learning enables emerging applications</a:t>
            </a:r>
            <a:endParaRPr lang="en-US" dirty="0">
              <a:ea typeface="Avenir Next Condensed Demi Bold" charset="0"/>
              <a:cs typeface="Avenir Next Condensed Demi Bold" charset="0"/>
            </a:endParaRPr>
          </a:p>
        </p:txBody>
      </p:sp>
      <p:pic>
        <p:nvPicPr>
          <p:cNvPr id="5" name="Picture 4"/>
          <p:cNvPicPr>
            <a:picLocks noChangeAspect="1"/>
          </p:cNvPicPr>
          <p:nvPr/>
        </p:nvPicPr>
        <p:blipFill>
          <a:blip r:embed="rId4"/>
          <a:stretch>
            <a:fillRect/>
          </a:stretch>
        </p:blipFill>
        <p:spPr>
          <a:xfrm>
            <a:off x="0" y="6160928"/>
            <a:ext cx="3808434" cy="2068672"/>
          </a:xfrm>
          <a:prstGeom prst="rect">
            <a:avLst/>
          </a:prstGeom>
        </p:spPr>
      </p:pic>
      <p:pic>
        <p:nvPicPr>
          <p:cNvPr id="7" name="Picture 6"/>
          <p:cNvPicPr>
            <a:picLocks noChangeAspect="1"/>
          </p:cNvPicPr>
          <p:nvPr/>
        </p:nvPicPr>
        <p:blipFill>
          <a:blip r:embed="rId5"/>
          <a:stretch>
            <a:fillRect/>
          </a:stretch>
        </p:blipFill>
        <p:spPr>
          <a:xfrm>
            <a:off x="3808434" y="6160928"/>
            <a:ext cx="3694058" cy="2068672"/>
          </a:xfrm>
          <a:prstGeom prst="rect">
            <a:avLst/>
          </a:prstGeom>
        </p:spPr>
      </p:pic>
      <p:grpSp>
        <p:nvGrpSpPr>
          <p:cNvPr id="46" name="Group 45"/>
          <p:cNvGrpSpPr/>
          <p:nvPr/>
        </p:nvGrpSpPr>
        <p:grpSpPr>
          <a:xfrm>
            <a:off x="5044886" y="2157163"/>
            <a:ext cx="4262193" cy="3537784"/>
            <a:chOff x="4179475" y="3126872"/>
            <a:chExt cx="5857875" cy="4852988"/>
          </a:xfrm>
          <a:solidFill>
            <a:srgbClr val="C988BB"/>
          </a:solidFill>
        </p:grpSpPr>
        <p:sp>
          <p:nvSpPr>
            <p:cNvPr id="12" name="Shape 165"/>
            <p:cNvSpPr>
              <a:spLocks noChangeArrowheads="1"/>
            </p:cNvSpPr>
            <p:nvPr/>
          </p:nvSpPr>
          <p:spPr bwMode="auto">
            <a:xfrm>
              <a:off x="4179475" y="3758697"/>
              <a:ext cx="1058862"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3" name="Shape 166"/>
            <p:cNvSpPr>
              <a:spLocks noChangeArrowheads="1"/>
            </p:cNvSpPr>
            <p:nvPr/>
          </p:nvSpPr>
          <p:spPr bwMode="auto">
            <a:xfrm>
              <a:off x="4179475" y="5023935"/>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4" name="Shape 167"/>
            <p:cNvSpPr>
              <a:spLocks noChangeArrowheads="1"/>
            </p:cNvSpPr>
            <p:nvPr/>
          </p:nvSpPr>
          <p:spPr bwMode="auto">
            <a:xfrm>
              <a:off x="4179475" y="6289172"/>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5" name="Shape 168"/>
            <p:cNvSpPr>
              <a:spLocks noChangeArrowheads="1"/>
            </p:cNvSpPr>
            <p:nvPr/>
          </p:nvSpPr>
          <p:spPr bwMode="auto">
            <a:xfrm>
              <a:off x="5238337"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16" name="Shape 169"/>
            <p:cNvSpPr>
              <a:spLocks noChangeArrowheads="1"/>
            </p:cNvSpPr>
            <p:nvPr/>
          </p:nvSpPr>
          <p:spPr bwMode="auto">
            <a:xfrm>
              <a:off x="5238337"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17" name="Shape 170"/>
            <p:cNvCxnSpPr>
              <a:cxnSpLocks noChangeShapeType="1"/>
            </p:cNvCxnSpPr>
            <p:nvPr/>
          </p:nvCxnSpPr>
          <p:spPr bwMode="auto">
            <a:xfrm>
              <a:off x="5238337" y="4287335"/>
              <a:ext cx="153988" cy="258762"/>
            </a:xfrm>
            <a:prstGeom prst="straightConnector1">
              <a:avLst/>
            </a:prstGeom>
            <a:grpFill/>
            <a:ln w="28575">
              <a:solidFill>
                <a:srgbClr val="000000"/>
              </a:solidFill>
              <a:round/>
              <a:headEnd type="none" w="lg" len="lg"/>
              <a:tailEnd type="none" w="lg" len="lg"/>
            </a:ln>
            <a:extLst/>
          </p:spPr>
        </p:cxnSp>
        <p:cxnSp>
          <p:nvCxnSpPr>
            <p:cNvPr id="18" name="Shape 171"/>
            <p:cNvCxnSpPr>
              <a:cxnSpLocks noChangeShapeType="1"/>
            </p:cNvCxnSpPr>
            <p:nvPr/>
          </p:nvCxnSpPr>
          <p:spPr bwMode="auto">
            <a:xfrm rot="10800000" flipH="1">
              <a:off x="5238337" y="5293810"/>
              <a:ext cx="153988" cy="258762"/>
            </a:xfrm>
            <a:prstGeom prst="straightConnector1">
              <a:avLst/>
            </a:prstGeom>
            <a:grpFill/>
            <a:ln w="28575">
              <a:solidFill>
                <a:srgbClr val="000000"/>
              </a:solidFill>
              <a:round/>
              <a:headEnd type="none" w="lg" len="lg"/>
              <a:tailEnd type="none" w="lg" len="lg"/>
            </a:ln>
            <a:extLst/>
          </p:spPr>
        </p:cxnSp>
        <p:cxnSp>
          <p:nvCxnSpPr>
            <p:cNvPr id="19" name="Shape 172"/>
            <p:cNvCxnSpPr>
              <a:cxnSpLocks noChangeShapeType="1"/>
            </p:cNvCxnSpPr>
            <p:nvPr/>
          </p:nvCxnSpPr>
          <p:spPr bwMode="auto">
            <a:xfrm>
              <a:off x="5238337" y="5552572"/>
              <a:ext cx="153988" cy="258763"/>
            </a:xfrm>
            <a:prstGeom prst="straightConnector1">
              <a:avLst/>
            </a:prstGeom>
            <a:grpFill/>
            <a:ln w="28575">
              <a:solidFill>
                <a:srgbClr val="000000"/>
              </a:solidFill>
              <a:round/>
              <a:headEnd type="none" w="lg" len="lg"/>
              <a:tailEnd type="none" w="lg" len="lg"/>
            </a:ln>
            <a:extLst/>
          </p:spPr>
        </p:cxnSp>
        <p:cxnSp>
          <p:nvCxnSpPr>
            <p:cNvPr id="20" name="Shape 173"/>
            <p:cNvCxnSpPr>
              <a:cxnSpLocks noChangeShapeType="1"/>
            </p:cNvCxnSpPr>
            <p:nvPr/>
          </p:nvCxnSpPr>
          <p:spPr bwMode="auto">
            <a:xfrm rot="10800000" flipH="1">
              <a:off x="5238337" y="6559047"/>
              <a:ext cx="153988" cy="258763"/>
            </a:xfrm>
            <a:prstGeom prst="straightConnector1">
              <a:avLst/>
            </a:prstGeom>
            <a:grpFill/>
            <a:ln w="28575">
              <a:solidFill>
                <a:srgbClr val="000000"/>
              </a:solidFill>
              <a:round/>
              <a:headEnd type="none" w="lg" len="lg"/>
              <a:tailEnd type="none" w="lg" len="lg"/>
            </a:ln>
            <a:extLst/>
          </p:spPr>
        </p:cxnSp>
        <p:sp>
          <p:nvSpPr>
            <p:cNvPr id="21" name="Shape 174"/>
            <p:cNvSpPr>
              <a:spLocks noChangeArrowheads="1"/>
            </p:cNvSpPr>
            <p:nvPr/>
          </p:nvSpPr>
          <p:spPr bwMode="auto">
            <a:xfrm>
              <a:off x="6348000" y="37586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2" name="Shape 175"/>
            <p:cNvSpPr>
              <a:spLocks noChangeArrowheads="1"/>
            </p:cNvSpPr>
            <p:nvPr/>
          </p:nvSpPr>
          <p:spPr bwMode="auto">
            <a:xfrm>
              <a:off x="6348000" y="5023935"/>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3" name="Shape 176"/>
            <p:cNvSpPr>
              <a:spLocks noChangeArrowheads="1"/>
            </p:cNvSpPr>
            <p:nvPr/>
          </p:nvSpPr>
          <p:spPr bwMode="auto">
            <a:xfrm>
              <a:off x="6348000" y="62891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4" name="Shape 177"/>
            <p:cNvSpPr>
              <a:spLocks noChangeArrowheads="1"/>
            </p:cNvSpPr>
            <p:nvPr/>
          </p:nvSpPr>
          <p:spPr bwMode="auto">
            <a:xfrm>
              <a:off x="7405275" y="4392110"/>
              <a:ext cx="1058862"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5" name="Shape 178"/>
            <p:cNvSpPr>
              <a:spLocks noChangeArrowheads="1"/>
            </p:cNvSpPr>
            <p:nvPr/>
          </p:nvSpPr>
          <p:spPr bwMode="auto">
            <a:xfrm>
              <a:off x="7405275" y="5655760"/>
              <a:ext cx="1058862"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26" name="Shape 179"/>
            <p:cNvCxnSpPr>
              <a:cxnSpLocks noChangeShapeType="1"/>
            </p:cNvCxnSpPr>
            <p:nvPr/>
          </p:nvCxnSpPr>
          <p:spPr bwMode="auto">
            <a:xfrm>
              <a:off x="7405275" y="4287335"/>
              <a:ext cx="155575" cy="258762"/>
            </a:xfrm>
            <a:prstGeom prst="straightConnector1">
              <a:avLst/>
            </a:prstGeom>
            <a:grpFill/>
            <a:ln w="28575">
              <a:solidFill>
                <a:srgbClr val="000000"/>
              </a:solidFill>
              <a:round/>
              <a:headEnd type="none" w="lg" len="lg"/>
              <a:tailEnd type="none" w="lg" len="lg"/>
            </a:ln>
            <a:extLst/>
          </p:spPr>
        </p:cxnSp>
        <p:cxnSp>
          <p:nvCxnSpPr>
            <p:cNvPr id="27" name="Shape 180"/>
            <p:cNvCxnSpPr>
              <a:cxnSpLocks noChangeShapeType="1"/>
            </p:cNvCxnSpPr>
            <p:nvPr/>
          </p:nvCxnSpPr>
          <p:spPr bwMode="auto">
            <a:xfrm rot="10800000" flipH="1">
              <a:off x="7405275" y="5293810"/>
              <a:ext cx="155575" cy="258762"/>
            </a:xfrm>
            <a:prstGeom prst="straightConnector1">
              <a:avLst/>
            </a:prstGeom>
            <a:grpFill/>
            <a:ln w="28575">
              <a:solidFill>
                <a:srgbClr val="000000"/>
              </a:solidFill>
              <a:round/>
              <a:headEnd type="none" w="lg" len="lg"/>
              <a:tailEnd type="none" w="lg" len="lg"/>
            </a:ln>
            <a:extLst/>
          </p:spPr>
        </p:cxnSp>
        <p:cxnSp>
          <p:nvCxnSpPr>
            <p:cNvPr id="28" name="Shape 181"/>
            <p:cNvCxnSpPr>
              <a:cxnSpLocks noChangeShapeType="1"/>
            </p:cNvCxnSpPr>
            <p:nvPr/>
          </p:nvCxnSpPr>
          <p:spPr bwMode="auto">
            <a:xfrm>
              <a:off x="7405275" y="5552572"/>
              <a:ext cx="155575" cy="258763"/>
            </a:xfrm>
            <a:prstGeom prst="straightConnector1">
              <a:avLst/>
            </a:prstGeom>
            <a:grpFill/>
            <a:ln w="28575">
              <a:solidFill>
                <a:srgbClr val="000000"/>
              </a:solidFill>
              <a:round/>
              <a:headEnd type="none" w="lg" len="lg"/>
              <a:tailEnd type="none" w="lg" len="lg"/>
            </a:ln>
            <a:extLst/>
          </p:spPr>
        </p:cxnSp>
        <p:cxnSp>
          <p:nvCxnSpPr>
            <p:cNvPr id="29" name="Shape 182"/>
            <p:cNvCxnSpPr>
              <a:cxnSpLocks noChangeShapeType="1"/>
            </p:cNvCxnSpPr>
            <p:nvPr/>
          </p:nvCxnSpPr>
          <p:spPr bwMode="auto">
            <a:xfrm rot="10800000" flipH="1">
              <a:off x="7405275" y="6559047"/>
              <a:ext cx="155575" cy="258763"/>
            </a:xfrm>
            <a:prstGeom prst="straightConnector1">
              <a:avLst/>
            </a:prstGeom>
            <a:grpFill/>
            <a:ln w="28575">
              <a:solidFill>
                <a:srgbClr val="000000"/>
              </a:solidFill>
              <a:round/>
              <a:headEnd type="none" w="lg" len="lg"/>
              <a:tailEnd type="none" w="lg" len="lg"/>
            </a:ln>
            <a:extLst/>
          </p:spPr>
        </p:cxnSp>
        <p:cxnSp>
          <p:nvCxnSpPr>
            <p:cNvPr id="30" name="Shape 183"/>
            <p:cNvCxnSpPr>
              <a:cxnSpLocks noChangeShapeType="1"/>
            </p:cNvCxnSpPr>
            <p:nvPr/>
          </p:nvCxnSpPr>
          <p:spPr bwMode="auto">
            <a:xfrm rot="10800000" flipH="1">
              <a:off x="6295612" y="4661985"/>
              <a:ext cx="206375" cy="258762"/>
            </a:xfrm>
            <a:prstGeom prst="straightConnector1">
              <a:avLst/>
            </a:prstGeom>
            <a:grpFill/>
            <a:ln w="28575">
              <a:solidFill>
                <a:srgbClr val="000000"/>
              </a:solidFill>
              <a:round/>
              <a:headEnd type="none" w="lg" len="lg"/>
              <a:tailEnd type="none" w="lg" len="lg"/>
            </a:ln>
            <a:extLst/>
          </p:spPr>
        </p:cxnSp>
        <p:cxnSp>
          <p:nvCxnSpPr>
            <p:cNvPr id="31" name="Shape 184"/>
            <p:cNvCxnSpPr>
              <a:cxnSpLocks noChangeShapeType="1"/>
            </p:cNvCxnSpPr>
            <p:nvPr/>
          </p:nvCxnSpPr>
          <p:spPr bwMode="auto">
            <a:xfrm rot="10800000">
              <a:off x="6295612" y="4920747"/>
              <a:ext cx="228600" cy="227013"/>
            </a:xfrm>
            <a:prstGeom prst="straightConnector1">
              <a:avLst/>
            </a:prstGeom>
            <a:grpFill/>
            <a:ln w="28575">
              <a:solidFill>
                <a:srgbClr val="000000"/>
              </a:solidFill>
              <a:round/>
              <a:headEnd type="none" w="lg" len="lg"/>
              <a:tailEnd type="none" w="lg" len="lg"/>
            </a:ln>
            <a:extLst/>
          </p:spPr>
        </p:cxnSp>
        <p:cxnSp>
          <p:nvCxnSpPr>
            <p:cNvPr id="32" name="Shape 185"/>
            <p:cNvCxnSpPr>
              <a:cxnSpLocks noChangeShapeType="1"/>
            </p:cNvCxnSpPr>
            <p:nvPr/>
          </p:nvCxnSpPr>
          <p:spPr bwMode="auto">
            <a:xfrm rot="10800000" flipH="1">
              <a:off x="6295612" y="5941510"/>
              <a:ext cx="206375" cy="258762"/>
            </a:xfrm>
            <a:prstGeom prst="straightConnector1">
              <a:avLst/>
            </a:prstGeom>
            <a:grpFill/>
            <a:ln w="28575">
              <a:solidFill>
                <a:srgbClr val="000000"/>
              </a:solidFill>
              <a:round/>
              <a:headEnd type="none" w="lg" len="lg"/>
              <a:tailEnd type="none" w="lg" len="lg"/>
            </a:ln>
            <a:extLst/>
          </p:spPr>
        </p:cxnSp>
        <p:cxnSp>
          <p:nvCxnSpPr>
            <p:cNvPr id="33" name="Shape 186"/>
            <p:cNvCxnSpPr>
              <a:cxnSpLocks noChangeShapeType="1"/>
            </p:cNvCxnSpPr>
            <p:nvPr/>
          </p:nvCxnSpPr>
          <p:spPr bwMode="auto">
            <a:xfrm rot="10800000">
              <a:off x="6295612" y="6200272"/>
              <a:ext cx="228600" cy="228600"/>
            </a:xfrm>
            <a:prstGeom prst="straightConnector1">
              <a:avLst/>
            </a:prstGeom>
            <a:grpFill/>
            <a:ln w="28575">
              <a:solidFill>
                <a:srgbClr val="000000"/>
              </a:solidFill>
              <a:round/>
              <a:headEnd type="none" w="lg" len="lg"/>
              <a:tailEnd type="none" w="lg" len="lg"/>
            </a:ln>
            <a:extLst/>
          </p:spPr>
        </p:cxnSp>
        <p:sp>
          <p:nvSpPr>
            <p:cNvPr id="34" name="Shape 187"/>
            <p:cNvSpPr>
              <a:spLocks noChangeArrowheads="1"/>
            </p:cNvSpPr>
            <p:nvPr/>
          </p:nvSpPr>
          <p:spPr bwMode="auto">
            <a:xfrm>
              <a:off x="8980075" y="4392110"/>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5" name="Shape 188"/>
            <p:cNvSpPr>
              <a:spLocks noChangeArrowheads="1"/>
            </p:cNvSpPr>
            <p:nvPr/>
          </p:nvSpPr>
          <p:spPr bwMode="auto">
            <a:xfrm>
              <a:off x="8980075" y="5655760"/>
              <a:ext cx="1057275" cy="1058862"/>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6" name="Shape 189"/>
            <p:cNvSpPr>
              <a:spLocks noChangeArrowheads="1"/>
            </p:cNvSpPr>
            <p:nvPr/>
          </p:nvSpPr>
          <p:spPr bwMode="auto">
            <a:xfrm>
              <a:off x="8980075" y="6920997"/>
              <a:ext cx="1057275" cy="1058863"/>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7" name="Shape 190"/>
            <p:cNvSpPr>
              <a:spLocks noChangeArrowheads="1"/>
            </p:cNvSpPr>
            <p:nvPr/>
          </p:nvSpPr>
          <p:spPr bwMode="auto">
            <a:xfrm>
              <a:off x="8980075" y="3126872"/>
              <a:ext cx="1057275" cy="1057275"/>
            </a:xfrm>
            <a:prstGeom prst="ellipse">
              <a:avLst/>
            </a:prstGeom>
            <a:grp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8" name="Shape 191"/>
            <p:cNvCxnSpPr>
              <a:cxnSpLocks noChangeShapeType="1"/>
            </p:cNvCxnSpPr>
            <p:nvPr/>
          </p:nvCxnSpPr>
          <p:spPr bwMode="auto">
            <a:xfrm>
              <a:off x="8464137" y="4920747"/>
              <a:ext cx="515938" cy="0"/>
            </a:xfrm>
            <a:prstGeom prst="straightConnector1">
              <a:avLst/>
            </a:prstGeom>
            <a:grpFill/>
            <a:ln w="28575">
              <a:solidFill>
                <a:srgbClr val="000000"/>
              </a:solidFill>
              <a:round/>
              <a:headEnd type="none" w="lg" len="lg"/>
              <a:tailEnd type="none" w="lg" len="lg"/>
            </a:ln>
            <a:extLst/>
          </p:spPr>
        </p:cxnSp>
        <p:cxnSp>
          <p:nvCxnSpPr>
            <p:cNvPr id="39" name="Shape 192"/>
            <p:cNvCxnSpPr>
              <a:cxnSpLocks noChangeShapeType="1"/>
            </p:cNvCxnSpPr>
            <p:nvPr/>
          </p:nvCxnSpPr>
          <p:spPr bwMode="auto">
            <a:xfrm>
              <a:off x="8464137" y="4920747"/>
              <a:ext cx="669925" cy="890588"/>
            </a:xfrm>
            <a:prstGeom prst="straightConnector1">
              <a:avLst/>
            </a:prstGeom>
            <a:grpFill/>
            <a:ln w="28575">
              <a:solidFill>
                <a:srgbClr val="000000"/>
              </a:solidFill>
              <a:round/>
              <a:headEnd type="none" w="lg" len="lg"/>
              <a:tailEnd type="none" w="lg" len="lg"/>
            </a:ln>
            <a:extLst/>
          </p:spPr>
        </p:cxnSp>
        <p:cxnSp>
          <p:nvCxnSpPr>
            <p:cNvPr id="40" name="Shape 193"/>
            <p:cNvCxnSpPr>
              <a:cxnSpLocks noChangeShapeType="1"/>
            </p:cNvCxnSpPr>
            <p:nvPr/>
          </p:nvCxnSpPr>
          <p:spPr bwMode="auto">
            <a:xfrm rot="10800000" flipH="1">
              <a:off x="8464137" y="4030160"/>
              <a:ext cx="669925" cy="890587"/>
            </a:xfrm>
            <a:prstGeom prst="straightConnector1">
              <a:avLst/>
            </a:prstGeom>
            <a:grpFill/>
            <a:ln w="28575">
              <a:solidFill>
                <a:srgbClr val="000000"/>
              </a:solidFill>
              <a:round/>
              <a:headEnd type="none" w="lg" len="lg"/>
              <a:tailEnd type="none" w="lg" len="lg"/>
            </a:ln>
            <a:extLst/>
          </p:spPr>
        </p:cxnSp>
        <p:cxnSp>
          <p:nvCxnSpPr>
            <p:cNvPr id="41" name="Shape 194"/>
            <p:cNvCxnSpPr>
              <a:cxnSpLocks noChangeShapeType="1"/>
            </p:cNvCxnSpPr>
            <p:nvPr/>
          </p:nvCxnSpPr>
          <p:spPr bwMode="auto">
            <a:xfrm>
              <a:off x="8464137" y="4920747"/>
              <a:ext cx="669925" cy="2155825"/>
            </a:xfrm>
            <a:prstGeom prst="straightConnector1">
              <a:avLst/>
            </a:prstGeom>
            <a:grpFill/>
            <a:ln w="28575">
              <a:solidFill>
                <a:srgbClr val="000000"/>
              </a:solidFill>
              <a:round/>
              <a:headEnd type="none" w="lg" len="lg"/>
              <a:tailEnd type="none" w="lg" len="lg"/>
            </a:ln>
            <a:extLst/>
          </p:spPr>
        </p:cxnSp>
        <p:cxnSp>
          <p:nvCxnSpPr>
            <p:cNvPr id="42" name="Shape 195"/>
            <p:cNvCxnSpPr>
              <a:cxnSpLocks noChangeShapeType="1"/>
            </p:cNvCxnSpPr>
            <p:nvPr/>
          </p:nvCxnSpPr>
          <p:spPr bwMode="auto">
            <a:xfrm>
              <a:off x="8464137" y="6185985"/>
              <a:ext cx="515938" cy="0"/>
            </a:xfrm>
            <a:prstGeom prst="straightConnector1">
              <a:avLst/>
            </a:prstGeom>
            <a:grpFill/>
            <a:ln w="28575">
              <a:solidFill>
                <a:srgbClr val="000000"/>
              </a:solidFill>
              <a:round/>
              <a:headEnd type="none" w="lg" len="lg"/>
              <a:tailEnd type="none" w="lg" len="lg"/>
            </a:ln>
            <a:extLst/>
          </p:spPr>
        </p:cxnSp>
        <p:cxnSp>
          <p:nvCxnSpPr>
            <p:cNvPr id="43" name="Shape 196"/>
            <p:cNvCxnSpPr>
              <a:cxnSpLocks noChangeShapeType="1"/>
            </p:cNvCxnSpPr>
            <p:nvPr/>
          </p:nvCxnSpPr>
          <p:spPr bwMode="auto">
            <a:xfrm rot="10800000" flipH="1">
              <a:off x="8464137" y="5293810"/>
              <a:ext cx="669925" cy="892175"/>
            </a:xfrm>
            <a:prstGeom prst="straightConnector1">
              <a:avLst/>
            </a:prstGeom>
            <a:grpFill/>
            <a:ln w="28575">
              <a:solidFill>
                <a:srgbClr val="000000"/>
              </a:solidFill>
              <a:round/>
              <a:headEnd type="none" w="lg" len="lg"/>
              <a:tailEnd type="none" w="lg" len="lg"/>
            </a:ln>
            <a:extLst/>
          </p:spPr>
        </p:cxnSp>
        <p:cxnSp>
          <p:nvCxnSpPr>
            <p:cNvPr id="44" name="Shape 197"/>
            <p:cNvCxnSpPr>
              <a:cxnSpLocks noChangeShapeType="1"/>
            </p:cNvCxnSpPr>
            <p:nvPr/>
          </p:nvCxnSpPr>
          <p:spPr bwMode="auto">
            <a:xfrm rot="10800000" flipH="1">
              <a:off x="8464137" y="4030160"/>
              <a:ext cx="669925" cy="2155825"/>
            </a:xfrm>
            <a:prstGeom prst="straightConnector1">
              <a:avLst/>
            </a:prstGeom>
            <a:grpFill/>
            <a:ln w="28575">
              <a:solidFill>
                <a:srgbClr val="000000"/>
              </a:solidFill>
              <a:round/>
              <a:headEnd type="none" w="lg" len="lg"/>
              <a:tailEnd type="none" w="lg" len="lg"/>
            </a:ln>
            <a:extLst/>
          </p:spPr>
        </p:cxnSp>
        <p:cxnSp>
          <p:nvCxnSpPr>
            <p:cNvPr id="45" name="Shape 198"/>
            <p:cNvCxnSpPr>
              <a:cxnSpLocks noChangeShapeType="1"/>
            </p:cNvCxnSpPr>
            <p:nvPr/>
          </p:nvCxnSpPr>
          <p:spPr bwMode="auto">
            <a:xfrm>
              <a:off x="8464137" y="6185985"/>
              <a:ext cx="669925" cy="890587"/>
            </a:xfrm>
            <a:prstGeom prst="straightConnector1">
              <a:avLst/>
            </a:prstGeom>
            <a:grpFill/>
            <a:ln w="28575">
              <a:solidFill>
                <a:srgbClr val="000000"/>
              </a:solidFill>
              <a:round/>
              <a:headEnd type="none" w="lg" len="lg"/>
              <a:tailEnd type="none" w="lg" len="lg"/>
            </a:ln>
            <a:extLst/>
          </p:spPr>
        </p:cxnSp>
      </p:grpSp>
      <p:pic>
        <p:nvPicPr>
          <p:cNvPr id="47" name="Picture 46"/>
          <p:cNvPicPr>
            <a:picLocks noChangeAspect="1"/>
          </p:cNvPicPr>
          <p:nvPr/>
        </p:nvPicPr>
        <p:blipFill>
          <a:blip r:embed="rId6"/>
          <a:stretch>
            <a:fillRect/>
          </a:stretch>
        </p:blipFill>
        <p:spPr>
          <a:xfrm>
            <a:off x="11143750" y="6160928"/>
            <a:ext cx="3575637" cy="2072657"/>
          </a:xfrm>
          <a:prstGeom prst="rect">
            <a:avLst/>
          </a:prstGeom>
        </p:spPr>
      </p:pic>
    </p:spTree>
    <p:extLst>
      <p:ext uri="{BB962C8B-B14F-4D97-AF65-F5344CB8AC3E}">
        <p14:creationId xmlns:p14="http://schemas.microsoft.com/office/powerpoint/2010/main" val="1992852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005840" y="726907"/>
            <a:ext cx="12618720" cy="1590676"/>
          </a:xfrm>
        </p:spPr>
        <p:txBody>
          <a:bodyPr>
            <a:normAutofit/>
          </a:bodyPr>
          <a:lstStyle/>
          <a:p>
            <a:pPr algn="ctr">
              <a:defRPr/>
            </a:pPr>
            <a:r>
              <a:rPr lang="en-US" b="1" dirty="0" smtClean="0"/>
              <a:t>Bad idea #2:</a:t>
            </a:r>
            <a:r>
              <a:rPr lang="en-US" dirty="0" smtClean="0"/>
              <a:t/>
            </a:r>
            <a:br>
              <a:rPr lang="en-US" dirty="0" smtClean="0"/>
            </a:br>
            <a:r>
              <a:rPr lang="en-US" dirty="0" smtClean="0"/>
              <a:t>Deciding probabilistically with absolute loss</a:t>
            </a:r>
            <a:endParaRPr lang="en-US" dirty="0"/>
          </a:p>
        </p:txBody>
      </p:sp>
      <p:sp>
        <p:nvSpPr>
          <p:cNvPr id="15" name="TextBox 10"/>
          <p:cNvSpPr txBox="1">
            <a:spLocks noChangeArrowheads="1"/>
          </p:cNvSpPr>
          <p:nvPr/>
        </p:nvSpPr>
        <p:spPr bwMode="auto">
          <a:xfrm>
            <a:off x="1596190" y="3704554"/>
            <a:ext cx="1143802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altLang="x-none" sz="6000" b="0" i="1" dirty="0" smtClean="0">
                <a:latin typeface="Avenir Next Condensed Bold" charset="0"/>
                <a:ea typeface="Avenir Next Condensed Bold" charset="0"/>
                <a:cs typeface="Avenir Next Condensed Bold" charset="0"/>
              </a:rPr>
              <a:t>P(</a:t>
            </a:r>
            <a:r>
              <a:rPr lang="en-US" altLang="x-none" sz="6000" b="0" i="1" dirty="0" err="1" smtClean="0">
                <a:latin typeface="Avenir Next Condensed Bold" charset="0"/>
                <a:ea typeface="Avenir Next Condensed Bold" charset="0"/>
                <a:cs typeface="Avenir Next Condensed Bold" charset="0"/>
              </a:rPr>
              <a:t>backprop</a:t>
            </a:r>
            <a:r>
              <a:rPr lang="en-US" altLang="x-none" sz="6000" b="0" i="1" dirty="0" smtClean="0">
                <a:latin typeface="Avenir Next Condensed Bold" charset="0"/>
                <a:ea typeface="Avenir Next Condensed Bold" charset="0"/>
                <a:cs typeface="Avenir Next Condensed Bold" charset="0"/>
              </a:rPr>
              <a:t>) = normalize(loss, 0, 1)</a:t>
            </a:r>
            <a:endParaRPr lang="en-US" altLang="x-none" sz="6000" b="0" i="1" dirty="0">
              <a:latin typeface="Avenir Next Condensed Bold" charset="0"/>
              <a:ea typeface="Avenir Next Condensed Bold" charset="0"/>
              <a:cs typeface="Avenir Next Condensed Bold" charset="0"/>
            </a:endParaRPr>
          </a:p>
        </p:txBody>
      </p:sp>
    </p:spTree>
    <p:extLst>
      <p:ext uri="{BB962C8B-B14F-4D97-AF65-F5344CB8AC3E}">
        <p14:creationId xmlns:p14="http://schemas.microsoft.com/office/powerpoint/2010/main" val="2172666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1005840" y="708818"/>
            <a:ext cx="12618720" cy="1590676"/>
          </a:xfrm>
        </p:spPr>
        <p:txBody>
          <a:bodyPr/>
          <a:lstStyle/>
          <a:p>
            <a:pPr algn="ctr">
              <a:defRPr/>
            </a:pPr>
            <a:r>
              <a:rPr lang="en-US" b="1" dirty="0" smtClean="0"/>
              <a:t>Good idea:</a:t>
            </a:r>
            <a:r>
              <a:rPr lang="en-US" dirty="0" smtClean="0"/>
              <a:t/>
            </a:r>
            <a:br>
              <a:rPr lang="en-US" dirty="0" smtClean="0"/>
            </a:br>
            <a:r>
              <a:rPr lang="en-US" dirty="0" smtClean="0"/>
              <a:t>Use relative probabilistic calculation</a:t>
            </a:r>
            <a:endParaRPr lang="en-US" dirty="0"/>
          </a:p>
        </p:txBody>
      </p:sp>
      <p:sp>
        <p:nvSpPr>
          <p:cNvPr id="7" name="TextBox 10"/>
          <p:cNvSpPr txBox="1">
            <a:spLocks noChangeArrowheads="1"/>
          </p:cNvSpPr>
          <p:nvPr/>
        </p:nvSpPr>
        <p:spPr bwMode="auto">
          <a:xfrm>
            <a:off x="1596190" y="3704554"/>
            <a:ext cx="12028370"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altLang="x-none" sz="6000" b="0" i="1" dirty="0" smtClean="0">
                <a:latin typeface="Avenir Next Condensed Bold" charset="0"/>
                <a:ea typeface="Avenir Next Condensed Bold" charset="0"/>
                <a:cs typeface="Avenir Next Condensed Bold" charset="0"/>
              </a:rPr>
              <a:t>P(</a:t>
            </a:r>
            <a:r>
              <a:rPr lang="en-US" altLang="x-none" sz="6000" b="0" i="1" dirty="0" err="1" smtClean="0">
                <a:latin typeface="Avenir Next Condensed Bold" charset="0"/>
                <a:ea typeface="Avenir Next Condensed Bold" charset="0"/>
                <a:cs typeface="Avenir Next Condensed Bold" charset="0"/>
              </a:rPr>
              <a:t>backprop</a:t>
            </a:r>
            <a:r>
              <a:rPr lang="en-US" altLang="x-none" sz="6000" b="0" i="1" dirty="0" smtClean="0">
                <a:latin typeface="Avenir Next Condensed Bold" charset="0"/>
                <a:ea typeface="Avenir Next Condensed Bold" charset="0"/>
                <a:cs typeface="Avenir Next Condensed Bold" charset="0"/>
              </a:rPr>
              <a:t>) = </a:t>
            </a:r>
          </a:p>
          <a:p>
            <a:pPr algn="ctr" eaLnBrk="1" hangingPunct="1"/>
            <a:r>
              <a:rPr lang="en-US" altLang="x-none" sz="6000" b="0" i="1" dirty="0" smtClean="0">
                <a:latin typeface="Avenir Next Condensed Bold" charset="0"/>
                <a:ea typeface="Avenir Next Condensed Bold" charset="0"/>
                <a:cs typeface="Avenir Next Condensed Bold" charset="0"/>
              </a:rPr>
              <a:t>Percentile(loss, recent losses)</a:t>
            </a:r>
            <a:r>
              <a:rPr lang="en-US" altLang="x-none" sz="6000" b="0" i="1" baseline="30000" dirty="0" smtClean="0">
                <a:latin typeface="Avenir Next Condensed Bold" charset="0"/>
                <a:ea typeface="Avenir Next Condensed Bold" charset="0"/>
                <a:cs typeface="Avenir Next Condensed Bold" charset="0"/>
              </a:rPr>
              <a:t>B</a:t>
            </a:r>
            <a:endParaRPr lang="en-US" altLang="x-none" sz="6000" b="0" i="1" dirty="0">
              <a:latin typeface="Avenir Next Condensed Bold" charset="0"/>
              <a:ea typeface="Avenir Next Condensed Bold" charset="0"/>
              <a:cs typeface="Avenir Next Condensed Bold" charset="0"/>
            </a:endParaRPr>
          </a:p>
        </p:txBody>
      </p:sp>
    </p:spTree>
    <p:extLst>
      <p:ext uri="{BB962C8B-B14F-4D97-AF65-F5344CB8AC3E}">
        <p14:creationId xmlns:p14="http://schemas.microsoft.com/office/powerpoint/2010/main" val="14945961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ChangeArrowheads="1"/>
          </p:cNvSpPr>
          <p:nvPr/>
        </p:nvSpPr>
        <p:spPr bwMode="auto">
          <a:xfrm>
            <a:off x="7910595" y="3554329"/>
            <a:ext cx="3492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sk-SK" altLang="x-none" b="0"/>
              <a:t> </a:t>
            </a:r>
            <a:endParaRPr lang="en-US" altLang="x-none"/>
          </a:p>
        </p:txBody>
      </p:sp>
      <p:cxnSp>
        <p:nvCxnSpPr>
          <p:cNvPr id="7" name="Straight Connector 6"/>
          <p:cNvCxnSpPr/>
          <p:nvPr/>
        </p:nvCxnSpPr>
        <p:spPr>
          <a:xfrm>
            <a:off x="2241633" y="2566904"/>
            <a:ext cx="0" cy="3952875"/>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20" name="Straight Connector 19"/>
          <p:cNvCxnSpPr/>
          <p:nvPr/>
        </p:nvCxnSpPr>
        <p:spPr>
          <a:xfrm flipH="1" flipV="1">
            <a:off x="2241633" y="6500729"/>
            <a:ext cx="4464050" cy="1905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11" name="Curved Connector 10"/>
          <p:cNvCxnSpPr/>
          <p:nvPr/>
        </p:nvCxnSpPr>
        <p:spPr>
          <a:xfrm flipV="1">
            <a:off x="2241633" y="2768517"/>
            <a:ext cx="4110037" cy="3732212"/>
          </a:xfrm>
          <a:prstGeom prst="curvedConnector3">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32102" name="TextBox 15"/>
          <p:cNvSpPr txBox="1">
            <a:spLocks noChangeArrowheads="1"/>
          </p:cNvSpPr>
          <p:nvPr/>
        </p:nvSpPr>
        <p:spPr bwMode="auto">
          <a:xfrm>
            <a:off x="3179549" y="6564904"/>
            <a:ext cx="2872902"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Loss = 2.3</a:t>
            </a:r>
            <a:endParaRPr lang="en-US" altLang="x-none" dirty="0">
              <a:latin typeface="Avenir Book" charset="0"/>
              <a:ea typeface="Avenir Book" charset="0"/>
              <a:cs typeface="Avenir Book" charset="0"/>
            </a:endParaRPr>
          </a:p>
        </p:txBody>
      </p:sp>
      <p:sp>
        <p:nvSpPr>
          <p:cNvPr id="132103" name="TextBox 26"/>
          <p:cNvSpPr txBox="1">
            <a:spLocks noChangeArrowheads="1"/>
          </p:cNvSpPr>
          <p:nvPr/>
        </p:nvSpPr>
        <p:spPr bwMode="auto">
          <a:xfrm>
            <a:off x="2305169" y="2073951"/>
            <a:ext cx="4208203"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CDF(loss) </a:t>
            </a:r>
            <a:r>
              <a:rPr lang="en-US" altLang="x-none" dirty="0">
                <a:latin typeface="Avenir Book" charset="0"/>
                <a:ea typeface="Avenir Book" charset="0"/>
                <a:cs typeface="Avenir Book" charset="0"/>
              </a:rPr>
              <a:t>=</a:t>
            </a:r>
            <a:r>
              <a:rPr lang="en-US" altLang="x-none" dirty="0" smtClean="0">
                <a:latin typeface="Avenir Book" charset="0"/>
                <a:ea typeface="Avenir Book" charset="0"/>
                <a:cs typeface="Avenir Book" charset="0"/>
              </a:rPr>
              <a:t> 0.9</a:t>
            </a:r>
            <a:endParaRPr lang="en-US" altLang="x-none" dirty="0">
              <a:latin typeface="Avenir Book" charset="0"/>
              <a:ea typeface="Avenir Book" charset="0"/>
              <a:cs typeface="Avenir Book" charset="0"/>
            </a:endParaRPr>
          </a:p>
        </p:txBody>
      </p:sp>
      <p:cxnSp>
        <p:nvCxnSpPr>
          <p:cNvPr id="32" name="Straight Connector 31"/>
          <p:cNvCxnSpPr/>
          <p:nvPr/>
        </p:nvCxnSpPr>
        <p:spPr>
          <a:xfrm>
            <a:off x="8659895" y="2566904"/>
            <a:ext cx="0" cy="3952875"/>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cxnSp>
        <p:nvCxnSpPr>
          <p:cNvPr id="33" name="Straight Connector 32"/>
          <p:cNvCxnSpPr/>
          <p:nvPr/>
        </p:nvCxnSpPr>
        <p:spPr>
          <a:xfrm flipH="1" flipV="1">
            <a:off x="8659895" y="6500729"/>
            <a:ext cx="4462463" cy="19050"/>
          </a:xfrm>
          <a:prstGeom prst="line">
            <a:avLst/>
          </a:prstGeom>
          <a:ln w="57150">
            <a:solidFill>
              <a:schemeClr val="tx1"/>
            </a:solidFill>
          </a:ln>
        </p:spPr>
        <p:style>
          <a:lnRef idx="1">
            <a:schemeClr val="dk1"/>
          </a:lnRef>
          <a:fillRef idx="0">
            <a:schemeClr val="dk1"/>
          </a:fillRef>
          <a:effectRef idx="0">
            <a:schemeClr val="dk1"/>
          </a:effectRef>
          <a:fontRef idx="minor">
            <a:schemeClr val="tx1"/>
          </a:fontRef>
        </p:style>
      </p:cxnSp>
      <p:sp>
        <p:nvSpPr>
          <p:cNvPr id="34" name="TextBox 33"/>
          <p:cNvSpPr txBox="1">
            <a:spLocks noChangeArrowheads="1"/>
          </p:cNvSpPr>
          <p:nvPr/>
        </p:nvSpPr>
        <p:spPr bwMode="auto">
          <a:xfrm>
            <a:off x="9503875" y="6510254"/>
            <a:ext cx="4044697"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CDF(loss) =0.9</a:t>
            </a:r>
            <a:endParaRPr lang="en-US" altLang="x-none" dirty="0">
              <a:latin typeface="Avenir Book" charset="0"/>
              <a:ea typeface="Avenir Book" charset="0"/>
              <a:cs typeface="Avenir Book" charset="0"/>
            </a:endParaRPr>
          </a:p>
        </p:txBody>
      </p:sp>
      <p:sp>
        <p:nvSpPr>
          <p:cNvPr id="35" name="TextBox 34"/>
          <p:cNvSpPr txBox="1">
            <a:spLocks noChangeArrowheads="1"/>
          </p:cNvSpPr>
          <p:nvPr/>
        </p:nvSpPr>
        <p:spPr bwMode="auto">
          <a:xfrm>
            <a:off x="8735180" y="2397625"/>
            <a:ext cx="4691284" cy="800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dirty="0" smtClean="0">
                <a:latin typeface="Avenir Book" charset="0"/>
                <a:ea typeface="Avenir Book" charset="0"/>
                <a:cs typeface="Avenir Book" charset="0"/>
              </a:rPr>
              <a:t>Probability = .96 </a:t>
            </a:r>
            <a:endParaRPr lang="en-US" altLang="x-none" dirty="0">
              <a:latin typeface="Avenir Book" charset="0"/>
              <a:ea typeface="Avenir Book" charset="0"/>
              <a:cs typeface="Avenir Book" charset="0"/>
            </a:endParaRPr>
          </a:p>
        </p:txBody>
      </p:sp>
      <p:sp>
        <p:nvSpPr>
          <p:cNvPr id="44" name="Arc 43"/>
          <p:cNvSpPr/>
          <p:nvPr/>
        </p:nvSpPr>
        <p:spPr>
          <a:xfrm rot="16586607">
            <a:off x="9547757" y="2178607"/>
            <a:ext cx="7466477" cy="9238200"/>
          </a:xfrm>
          <a:prstGeom prst="arc">
            <a:avLst>
              <a:gd name="adj1" fmla="val 16057896"/>
              <a:gd name="adj2" fmla="val 20740159"/>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anchor="ctr"/>
          <a:lstStyle/>
          <a:p>
            <a:pPr algn="ctr">
              <a:defRPr/>
            </a:pPr>
            <a:endParaRPr lang="en-US"/>
          </a:p>
        </p:txBody>
      </p:sp>
      <p:sp>
        <p:nvSpPr>
          <p:cNvPr id="46" name="Oval 45"/>
          <p:cNvSpPr/>
          <p:nvPr/>
        </p:nvSpPr>
        <p:spPr>
          <a:xfrm>
            <a:off x="5104689" y="6432467"/>
            <a:ext cx="192087" cy="190500"/>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48" name="Straight Connector 47"/>
          <p:cNvCxnSpPr>
            <a:stCxn id="46" idx="0"/>
          </p:cNvCxnSpPr>
          <p:nvPr/>
        </p:nvCxnSpPr>
        <p:spPr>
          <a:xfrm flipH="1" flipV="1">
            <a:off x="5200309" y="3098391"/>
            <a:ext cx="424" cy="3334076"/>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a:off x="2238458" y="3100165"/>
            <a:ext cx="2949575" cy="0"/>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12339466" y="6432467"/>
            <a:ext cx="190500" cy="190500"/>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cxnSp>
        <p:nvCxnSpPr>
          <p:cNvPr id="60" name="Straight Connector 59"/>
          <p:cNvCxnSpPr/>
          <p:nvPr/>
        </p:nvCxnSpPr>
        <p:spPr>
          <a:xfrm flipH="1" flipV="1">
            <a:off x="12415101" y="3079536"/>
            <a:ext cx="8842" cy="3370395"/>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stCxn id="68" idx="6"/>
          </p:cNvCxnSpPr>
          <p:nvPr/>
        </p:nvCxnSpPr>
        <p:spPr>
          <a:xfrm>
            <a:off x="8735180" y="3079536"/>
            <a:ext cx="3688763" cy="18855"/>
          </a:xfrm>
          <a:prstGeom prst="line">
            <a:avLst/>
          </a:prstGeom>
          <a:ln w="28575">
            <a:solidFill>
              <a:srgbClr val="C988BB"/>
            </a:solidFill>
            <a:prstDash val="dash"/>
          </a:ln>
        </p:spPr>
        <p:style>
          <a:lnRef idx="1">
            <a:schemeClr val="accent1"/>
          </a:lnRef>
          <a:fillRef idx="0">
            <a:schemeClr val="accent1"/>
          </a:fillRef>
          <a:effectRef idx="0">
            <a:schemeClr val="accent1"/>
          </a:effectRef>
          <a:fontRef idx="minor">
            <a:schemeClr val="tx1"/>
          </a:fontRef>
        </p:style>
      </p:cxnSp>
      <p:sp>
        <p:nvSpPr>
          <p:cNvPr id="67" name="Oval 66"/>
          <p:cNvSpPr/>
          <p:nvPr/>
        </p:nvSpPr>
        <p:spPr>
          <a:xfrm>
            <a:off x="2143208" y="3027140"/>
            <a:ext cx="190500" cy="192088"/>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8" name="Oval 67"/>
          <p:cNvSpPr/>
          <p:nvPr/>
        </p:nvSpPr>
        <p:spPr>
          <a:xfrm>
            <a:off x="8544680" y="2984286"/>
            <a:ext cx="190500" cy="190500"/>
          </a:xfrm>
          <a:prstGeom prst="ellipse">
            <a:avLst/>
          </a:prstGeom>
          <a:solidFill>
            <a:srgbClr val="C988BB"/>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 name="Title 1"/>
          <p:cNvSpPr>
            <a:spLocks noGrp="1"/>
          </p:cNvSpPr>
          <p:nvPr>
            <p:ph type="title"/>
          </p:nvPr>
        </p:nvSpPr>
        <p:spPr/>
        <p:txBody>
          <a:bodyPr/>
          <a:lstStyle/>
          <a:p>
            <a:r>
              <a:rPr lang="en-US" dirty="0" smtClean="0"/>
              <a:t>Example of probability calculation</a:t>
            </a:r>
            <a:endParaRPr lang="en-US" dirty="0"/>
          </a:p>
        </p:txBody>
      </p:sp>
    </p:spTree>
    <p:extLst>
      <p:ext uri="{BB962C8B-B14F-4D97-AF65-F5344CB8AC3E}">
        <p14:creationId xmlns:p14="http://schemas.microsoft.com/office/powerpoint/2010/main" val="93251280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6"/>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0"/>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6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46" grpId="0" animBg="1"/>
      <p:bldP spid="59" grpId="0" animBg="1"/>
      <p:bldP spid="67" grpId="0" animBg="1"/>
      <p:bldP spid="6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smtClean="0"/>
              <a:t>Selective-</a:t>
            </a:r>
            <a:r>
              <a:rPr lang="en-US" dirty="0" err="1" smtClean="0"/>
              <a:t>Backprop</a:t>
            </a:r>
            <a:r>
              <a:rPr lang="en-US" dirty="0" smtClean="0"/>
              <a:t> approach</a:t>
            </a:r>
            <a:endParaRPr lang="en-US" dirty="0"/>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rcRect l="19572" t="81053" r="16246" b="7504"/>
          <a:stretch>
            <a:fillRect/>
          </a:stretch>
        </p:blipFill>
        <p:spPr bwMode="auto">
          <a:xfrm>
            <a:off x="6492875" y="5558838"/>
            <a:ext cx="7027863"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rcRect l="19572" t="70291" r="16246" b="18947"/>
          <a:stretch>
            <a:fillRect/>
          </a:stretch>
        </p:blipFill>
        <p:spPr bwMode="auto">
          <a:xfrm>
            <a:off x="6492875" y="3672888"/>
            <a:ext cx="7027863" cy="188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rcRect l="19572" t="59201" r="16246" b="29709"/>
          <a:stretch>
            <a:fillRect/>
          </a:stretch>
        </p:blipFill>
        <p:spPr bwMode="auto">
          <a:xfrm>
            <a:off x="6492875" y="1729788"/>
            <a:ext cx="7027863"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p:cNvSpPr txBox="1">
            <a:spLocks noChangeArrowheads="1"/>
          </p:cNvSpPr>
          <p:nvPr/>
        </p:nvSpPr>
        <p:spPr bwMode="auto">
          <a:xfrm>
            <a:off x="1411288" y="5860463"/>
            <a:ext cx="4139788"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smtClean="0">
                <a:latin typeface="Avenir Next Condensed Demi Bold" charset="0"/>
                <a:ea typeface="Avenir Next Condensed Demi Bold" charset="0"/>
                <a:cs typeface="Avenir Next Condensed Demi Bold" charset="0"/>
              </a:rPr>
              <a:t>Decide probabilistically</a:t>
            </a:r>
          </a:p>
          <a:p>
            <a:pPr eaLnBrk="1" hangingPunct="1"/>
            <a:r>
              <a:rPr lang="en-US" altLang="x-none" sz="3500" dirty="0" smtClean="0">
                <a:latin typeface="Avenir Next Condensed Demi Bold" charset="0"/>
                <a:ea typeface="Avenir Next Condensed Demi Bold" charset="0"/>
                <a:cs typeface="Avenir Next Condensed Demi Bold" charset="0"/>
              </a:rPr>
              <a:t>if we </a:t>
            </a:r>
            <a:r>
              <a:rPr lang="en-US" altLang="x-none" sz="3500" dirty="0">
                <a:latin typeface="Avenir Next Condensed Demi Bold" charset="0"/>
                <a:ea typeface="Avenir Next Condensed Demi Bold" charset="0"/>
                <a:cs typeface="Avenir Next Condensed Demi Bold" charset="0"/>
              </a:rPr>
              <a:t>should </a:t>
            </a:r>
            <a:r>
              <a:rPr lang="en-US" altLang="x-none" sz="3500" dirty="0" err="1">
                <a:latin typeface="Avenir Next Condensed Demi Bold" charset="0"/>
                <a:ea typeface="Avenir Next Condensed Demi Bold" charset="0"/>
                <a:cs typeface="Avenir Next Condensed Demi Bold" charset="0"/>
              </a:rPr>
              <a:t>backprop</a:t>
            </a:r>
            <a:endParaRPr lang="en-US" altLang="x-none" sz="3500" dirty="0">
              <a:latin typeface="Avenir Next Condensed Demi Bold" charset="0"/>
              <a:ea typeface="Avenir Next Condensed Demi Bold" charset="0"/>
              <a:cs typeface="Avenir Next Condensed Demi Bold" charset="0"/>
            </a:endParaRPr>
          </a:p>
        </p:txBody>
      </p:sp>
      <p:sp>
        <p:nvSpPr>
          <p:cNvPr id="10" name="TextBox 9"/>
          <p:cNvSpPr txBox="1">
            <a:spLocks noChangeArrowheads="1"/>
          </p:cNvSpPr>
          <p:nvPr/>
        </p:nvSpPr>
        <p:spPr bwMode="auto">
          <a:xfrm>
            <a:off x="1357313" y="1991636"/>
            <a:ext cx="4916602"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Forward propagate example</a:t>
            </a:r>
          </a:p>
          <a:p>
            <a:pPr eaLnBrk="1" hangingPunct="1"/>
            <a:r>
              <a:rPr lang="en-US" altLang="x-none" sz="3500" dirty="0">
                <a:latin typeface="Avenir Next Condensed Demi Bold" charset="0"/>
                <a:ea typeface="Avenir Next Condensed Demi Bold" charset="0"/>
                <a:cs typeface="Avenir Next Condensed Demi Bold" charset="0"/>
              </a:rPr>
              <a:t>through the </a:t>
            </a:r>
            <a:r>
              <a:rPr lang="en-US" altLang="x-none" sz="3500" dirty="0" smtClean="0">
                <a:latin typeface="Avenir Next Condensed Demi Bold" charset="0"/>
                <a:ea typeface="Avenir Next Condensed Demi Bold" charset="0"/>
                <a:cs typeface="Avenir Next Condensed Demi Bold" charset="0"/>
              </a:rPr>
              <a:t>network</a:t>
            </a:r>
          </a:p>
        </p:txBody>
      </p:sp>
      <p:sp>
        <p:nvSpPr>
          <p:cNvPr id="11" name="TextBox 10"/>
          <p:cNvSpPr txBox="1">
            <a:spLocks noChangeArrowheads="1"/>
          </p:cNvSpPr>
          <p:nvPr/>
        </p:nvSpPr>
        <p:spPr bwMode="auto">
          <a:xfrm>
            <a:off x="1357313" y="3817266"/>
            <a:ext cx="4173450"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Calculate usefulness of </a:t>
            </a:r>
          </a:p>
          <a:p>
            <a:pPr eaLnBrk="1" hangingPunct="1"/>
            <a:r>
              <a:rPr lang="en-US" altLang="x-none" sz="3500" dirty="0" err="1">
                <a:latin typeface="Avenir Next Condensed Demi Bold" charset="0"/>
                <a:ea typeface="Avenir Next Condensed Demi Bold" charset="0"/>
                <a:cs typeface="Avenir Next Condensed Demi Bold" charset="0"/>
              </a:rPr>
              <a:t>backpropping</a:t>
            </a:r>
            <a:r>
              <a:rPr lang="en-US" altLang="x-none" sz="3500" dirty="0">
                <a:latin typeface="Avenir Next Condensed Demi Bold" charset="0"/>
                <a:ea typeface="Avenir Next Condensed Demi Bold" charset="0"/>
                <a:cs typeface="Avenir Next Condensed Demi Bold" charset="0"/>
              </a:rPr>
              <a:t> example </a:t>
            </a:r>
          </a:p>
          <a:p>
            <a:pPr eaLnBrk="1" hangingPunct="1"/>
            <a:r>
              <a:rPr lang="en-US" altLang="x-none" sz="3500" dirty="0">
                <a:latin typeface="Avenir Next Condensed Demi Bold" charset="0"/>
                <a:ea typeface="Avenir Next Condensed Demi Bold" charset="0"/>
                <a:cs typeface="Avenir Next Condensed Demi Bold" charset="0"/>
              </a:rPr>
              <a:t>based on its accuracy</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0"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err="1" smtClean="0"/>
              <a:t>StaleSB</a:t>
            </a:r>
            <a:r>
              <a:rPr lang="en-US" dirty="0" smtClean="0"/>
              <a:t> reduces forward passes</a:t>
            </a:r>
            <a:endParaRPr lang="en-US" dirty="0"/>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rcRect l="19572" t="81053" r="16246" b="7504"/>
          <a:stretch>
            <a:fillRect/>
          </a:stretch>
        </p:blipFill>
        <p:spPr bwMode="auto">
          <a:xfrm>
            <a:off x="6492875" y="5558838"/>
            <a:ext cx="7027863" cy="2005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rcRect l="19572" t="70291" r="16246" b="18947"/>
          <a:stretch>
            <a:fillRect/>
          </a:stretch>
        </p:blipFill>
        <p:spPr bwMode="auto">
          <a:xfrm>
            <a:off x="6492875" y="3672888"/>
            <a:ext cx="7027863" cy="1885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rcRect l="19572" t="59201" r="16246" b="29709"/>
          <a:stretch>
            <a:fillRect/>
          </a:stretch>
        </p:blipFill>
        <p:spPr bwMode="auto">
          <a:xfrm>
            <a:off x="6492875" y="1729788"/>
            <a:ext cx="7027863" cy="194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17"/>
          <p:cNvSpPr txBox="1">
            <a:spLocks noChangeArrowheads="1"/>
          </p:cNvSpPr>
          <p:nvPr/>
        </p:nvSpPr>
        <p:spPr bwMode="auto">
          <a:xfrm>
            <a:off x="1357313" y="1991636"/>
            <a:ext cx="4916602"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Forward propagate example</a:t>
            </a:r>
          </a:p>
          <a:p>
            <a:pPr eaLnBrk="1" hangingPunct="1"/>
            <a:r>
              <a:rPr lang="en-US" altLang="x-none" sz="3500" dirty="0">
                <a:latin typeface="Avenir Next Condensed Demi Bold" charset="0"/>
                <a:ea typeface="Avenir Next Condensed Demi Bold" charset="0"/>
                <a:cs typeface="Avenir Next Condensed Demi Bold" charset="0"/>
              </a:rPr>
              <a:t>through the </a:t>
            </a:r>
            <a:r>
              <a:rPr lang="en-US" altLang="x-none" sz="3500" dirty="0" smtClean="0">
                <a:latin typeface="Avenir Next Condensed Demi Bold" charset="0"/>
                <a:ea typeface="Avenir Next Condensed Demi Bold" charset="0"/>
                <a:cs typeface="Avenir Next Condensed Demi Bold" charset="0"/>
              </a:rPr>
              <a:t>network</a:t>
            </a:r>
          </a:p>
          <a:p>
            <a:pPr eaLnBrk="1" hangingPunct="1"/>
            <a:r>
              <a:rPr lang="en-US" altLang="x-none" sz="3500" i="1" dirty="0">
                <a:solidFill>
                  <a:srgbClr val="C00000"/>
                </a:solidFill>
                <a:latin typeface="Avenir Next Condensed" charset="0"/>
                <a:ea typeface="Avenir Next Condensed" charset="0"/>
                <a:cs typeface="Avenir Next Condensed" charset="0"/>
              </a:rPr>
              <a:t>e</a:t>
            </a:r>
            <a:r>
              <a:rPr lang="en-US" altLang="x-none" sz="3500" i="1" dirty="0" smtClean="0">
                <a:solidFill>
                  <a:srgbClr val="C00000"/>
                </a:solidFill>
                <a:latin typeface="Avenir Next Condensed" charset="0"/>
                <a:ea typeface="Avenir Next Condensed" charset="0"/>
                <a:cs typeface="Avenir Next Condensed" charset="0"/>
              </a:rPr>
              <a:t>very n epochs</a:t>
            </a:r>
            <a:endParaRPr lang="en-US" altLang="x-none" sz="3500" i="1" dirty="0">
              <a:solidFill>
                <a:srgbClr val="C00000"/>
              </a:solidFill>
              <a:latin typeface="Avenir Next Condensed" charset="0"/>
              <a:ea typeface="Avenir Next Condensed" charset="0"/>
              <a:cs typeface="Avenir Next Condensed" charset="0"/>
            </a:endParaRPr>
          </a:p>
        </p:txBody>
      </p:sp>
      <p:sp>
        <p:nvSpPr>
          <p:cNvPr id="19" name="TextBox 18"/>
          <p:cNvSpPr txBox="1">
            <a:spLocks noChangeArrowheads="1"/>
          </p:cNvSpPr>
          <p:nvPr/>
        </p:nvSpPr>
        <p:spPr bwMode="auto">
          <a:xfrm>
            <a:off x="1357313" y="3817266"/>
            <a:ext cx="4173450" cy="1708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Calculate usefulness of </a:t>
            </a:r>
          </a:p>
          <a:p>
            <a:pPr eaLnBrk="1" hangingPunct="1"/>
            <a:r>
              <a:rPr lang="en-US" altLang="x-none" sz="3500" dirty="0" err="1">
                <a:latin typeface="Avenir Next Condensed Demi Bold" charset="0"/>
                <a:ea typeface="Avenir Next Condensed Demi Bold" charset="0"/>
                <a:cs typeface="Avenir Next Condensed Demi Bold" charset="0"/>
              </a:rPr>
              <a:t>backpropping</a:t>
            </a:r>
            <a:r>
              <a:rPr lang="en-US" altLang="x-none" sz="3500" dirty="0">
                <a:latin typeface="Avenir Next Condensed Demi Bold" charset="0"/>
                <a:ea typeface="Avenir Next Condensed Demi Bold" charset="0"/>
                <a:cs typeface="Avenir Next Condensed Demi Bold" charset="0"/>
              </a:rPr>
              <a:t> example </a:t>
            </a:r>
          </a:p>
          <a:p>
            <a:pPr eaLnBrk="1" hangingPunct="1"/>
            <a:r>
              <a:rPr lang="en-US" altLang="x-none" sz="3500" dirty="0">
                <a:latin typeface="Avenir Next Condensed Demi Bold" charset="0"/>
                <a:ea typeface="Avenir Next Condensed Demi Bold" charset="0"/>
                <a:cs typeface="Avenir Next Condensed Demi Bold" charset="0"/>
              </a:rPr>
              <a:t>based on its accuracy</a:t>
            </a:r>
          </a:p>
        </p:txBody>
      </p:sp>
      <p:sp>
        <p:nvSpPr>
          <p:cNvPr id="20" name="TextBox 19"/>
          <p:cNvSpPr txBox="1">
            <a:spLocks noChangeArrowheads="1"/>
          </p:cNvSpPr>
          <p:nvPr/>
        </p:nvSpPr>
        <p:spPr bwMode="auto">
          <a:xfrm>
            <a:off x="1411288" y="5860463"/>
            <a:ext cx="4139788"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500" dirty="0">
                <a:latin typeface="Avenir Next Condensed Demi Bold" charset="0"/>
                <a:ea typeface="Avenir Next Condensed Demi Bold" charset="0"/>
                <a:cs typeface="Avenir Next Condensed Demi Bold" charset="0"/>
              </a:rPr>
              <a:t>Decide probabilistically</a:t>
            </a:r>
          </a:p>
          <a:p>
            <a:pPr eaLnBrk="1" hangingPunct="1"/>
            <a:r>
              <a:rPr lang="en-US" altLang="x-none" sz="3500" dirty="0">
                <a:latin typeface="Avenir Next Condensed Demi Bold" charset="0"/>
                <a:ea typeface="Avenir Next Condensed Demi Bold" charset="0"/>
                <a:cs typeface="Avenir Next Condensed Demi Bold" charset="0"/>
              </a:rPr>
              <a:t>if we should </a:t>
            </a:r>
            <a:r>
              <a:rPr lang="en-US" altLang="x-none" sz="3500" dirty="0" err="1">
                <a:latin typeface="Avenir Next Condensed Demi Bold" charset="0"/>
                <a:ea typeface="Avenir Next Condensed Demi Bold" charset="0"/>
                <a:cs typeface="Avenir Next Condensed Demi Bold" charset="0"/>
              </a:rPr>
              <a:t>backprop</a:t>
            </a:r>
            <a:endParaRPr lang="en-US" altLang="x-none" sz="3500" dirty="0">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2559166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4251158"/>
            <a:ext cx="14630399" cy="1813079"/>
          </a:xfrm>
          <a:prstGeom prst="rect">
            <a:avLst/>
          </a:prstGeom>
          <a:solidFill>
            <a:srgbClr val="C988B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i="1" dirty="0" smtClean="0">
                <a:latin typeface="Avenir Black Oblique" charset="0"/>
                <a:ea typeface="Avenir Black Oblique" charset="0"/>
                <a:cs typeface="Avenir Black Oblique" charset="0"/>
              </a:rPr>
              <a:t>Evaluation of Selective </a:t>
            </a:r>
            <a:r>
              <a:rPr lang="en-US" sz="6000" i="1" dirty="0" err="1" smtClean="0">
                <a:latin typeface="Avenir Black Oblique" charset="0"/>
                <a:ea typeface="Avenir Black Oblique" charset="0"/>
                <a:cs typeface="Avenir Black Oblique" charset="0"/>
              </a:rPr>
              <a:t>Backprop</a:t>
            </a:r>
            <a:endParaRPr lang="en-US" sz="6000" i="1" dirty="0">
              <a:latin typeface="Avenir Black Oblique" charset="0"/>
              <a:ea typeface="Avenir Black Oblique" charset="0"/>
              <a:cs typeface="Avenir Black Oblique" charset="0"/>
            </a:endParaRPr>
          </a:p>
        </p:txBody>
      </p:sp>
    </p:spTree>
    <p:extLst>
      <p:ext uri="{BB962C8B-B14F-4D97-AF65-F5344CB8AC3E}">
        <p14:creationId xmlns:p14="http://schemas.microsoft.com/office/powerpoint/2010/main" val="5287539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02"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16821" y="2237291"/>
            <a:ext cx="4124708" cy="3249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Content Placeholder 2"/>
          <p:cNvSpPr txBox="1">
            <a:spLocks/>
          </p:cNvSpPr>
          <p:nvPr/>
        </p:nvSpPr>
        <p:spPr bwMode="auto">
          <a:xfrm>
            <a:off x="1460166" y="5488491"/>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Avenir Book" charset="0"/>
                <a:ea typeface="Avenir Book" charset="0"/>
                <a:cs typeface="Avenir Book" charset="0"/>
              </a:rPr>
              <a:t>CIFAR10</a:t>
            </a:r>
            <a:endParaRPr lang="en-US" kern="0" dirty="0">
              <a:solidFill>
                <a:srgbClr val="C988BB"/>
              </a:solidFill>
              <a:latin typeface="Avenir Book" charset="0"/>
              <a:ea typeface="Avenir Book" charset="0"/>
              <a:cs typeface="Avenir Book" charset="0"/>
            </a:endParaRPr>
          </a:p>
        </p:txBody>
      </p:sp>
      <p:sp>
        <p:nvSpPr>
          <p:cNvPr id="153604" name="TextBox 14"/>
          <p:cNvSpPr txBox="1">
            <a:spLocks noChangeArrowheads="1"/>
          </p:cNvSpPr>
          <p:nvPr/>
        </p:nvSpPr>
        <p:spPr bwMode="auto">
          <a:xfrm>
            <a:off x="1145841" y="6093328"/>
            <a:ext cx="39718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60,000 Training Images</a:t>
            </a:r>
          </a:p>
        </p:txBody>
      </p:sp>
      <p:pic>
        <p:nvPicPr>
          <p:cNvPr id="153605" name="Picture 1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64316" y="2237291"/>
            <a:ext cx="4782856"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Content Placeholder 2"/>
          <p:cNvSpPr txBox="1">
            <a:spLocks/>
          </p:cNvSpPr>
          <p:nvPr/>
        </p:nvSpPr>
        <p:spPr bwMode="auto">
          <a:xfrm>
            <a:off x="10004091" y="5488491"/>
            <a:ext cx="2603500"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Avenir Book" charset="0"/>
                <a:ea typeface="Avenir Book" charset="0"/>
                <a:cs typeface="Avenir Book" charset="0"/>
              </a:rPr>
              <a:t>SVHN</a:t>
            </a:r>
            <a:endParaRPr lang="en-US" kern="0" dirty="0">
              <a:solidFill>
                <a:srgbClr val="C988BB"/>
              </a:solidFill>
              <a:latin typeface="Avenir Book" charset="0"/>
              <a:ea typeface="Avenir Book" charset="0"/>
              <a:cs typeface="Avenir Book" charset="0"/>
            </a:endParaRPr>
          </a:p>
        </p:txBody>
      </p:sp>
      <p:sp>
        <p:nvSpPr>
          <p:cNvPr id="153607" name="TextBox 14"/>
          <p:cNvSpPr txBox="1">
            <a:spLocks noChangeArrowheads="1"/>
          </p:cNvSpPr>
          <p:nvPr/>
        </p:nvSpPr>
        <p:spPr bwMode="auto">
          <a:xfrm>
            <a:off x="9688179" y="6093328"/>
            <a:ext cx="4183453"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604,388 Training Images</a:t>
            </a:r>
          </a:p>
        </p:txBody>
      </p:sp>
      <p:sp>
        <p:nvSpPr>
          <p:cNvPr id="18" name="Content Placeholder 2"/>
          <p:cNvSpPr txBox="1">
            <a:spLocks/>
          </p:cNvSpPr>
          <p:nvPr/>
        </p:nvSpPr>
        <p:spPr bwMode="auto">
          <a:xfrm>
            <a:off x="5730541" y="5486903"/>
            <a:ext cx="26035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rgbClr val="C988BB"/>
                </a:solidFill>
                <a:latin typeface="Avenir Book" charset="0"/>
                <a:ea typeface="Avenir Book" charset="0"/>
                <a:cs typeface="Avenir Book" charset="0"/>
              </a:rPr>
              <a:t>CIFAR100</a:t>
            </a:r>
            <a:endParaRPr lang="en-US" kern="0" dirty="0">
              <a:solidFill>
                <a:srgbClr val="C988BB"/>
              </a:solidFill>
              <a:latin typeface="Avenir Book" charset="0"/>
              <a:ea typeface="Avenir Book" charset="0"/>
              <a:cs typeface="Avenir Book" charset="0"/>
            </a:endParaRPr>
          </a:p>
        </p:txBody>
      </p:sp>
      <p:sp>
        <p:nvSpPr>
          <p:cNvPr id="153610" name="TextBox 14"/>
          <p:cNvSpPr txBox="1">
            <a:spLocks noChangeArrowheads="1"/>
          </p:cNvSpPr>
          <p:nvPr/>
        </p:nvSpPr>
        <p:spPr bwMode="auto">
          <a:xfrm>
            <a:off x="5416216" y="6091741"/>
            <a:ext cx="397185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60,000 Training Images</a:t>
            </a:r>
          </a:p>
        </p:txBody>
      </p:sp>
      <p:pic>
        <p:nvPicPr>
          <p:cNvPr id="153611" name="Picture 2"/>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406691" y="2237291"/>
            <a:ext cx="3190875" cy="319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Title 1"/>
          <p:cNvSpPr>
            <a:spLocks noGrp="1"/>
          </p:cNvSpPr>
          <p:nvPr>
            <p:ph type="title"/>
          </p:nvPr>
        </p:nvSpPr>
        <p:spPr/>
        <p:txBody>
          <a:bodyPr/>
          <a:lstStyle/>
          <a:p>
            <a:pPr algn="ctr">
              <a:defRPr/>
            </a:pPr>
            <a:r>
              <a:rPr lang="en-US" dirty="0" smtClean="0"/>
              <a:t>Datasets</a:t>
            </a:r>
            <a:endParaRPr lang="en-US" dirty="0"/>
          </a:p>
        </p:txBody>
      </p:sp>
    </p:spTree>
    <p:extLst>
      <p:ext uri="{BB962C8B-B14F-4D97-AF65-F5344CB8AC3E}">
        <p14:creationId xmlns:p14="http://schemas.microsoft.com/office/powerpoint/2010/main" val="178871301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defRPr/>
            </a:pPr>
            <a:r>
              <a:rPr lang="en-US" sz="4500" dirty="0" smtClean="0"/>
              <a:t>Train CIFAR10 </a:t>
            </a:r>
            <a:r>
              <a:rPr lang="en-US" sz="4500" dirty="0"/>
              <a:t>to </a:t>
            </a:r>
            <a:r>
              <a:rPr lang="en-US" sz="4500" dirty="0" smtClean="0"/>
              <a:t>4.14% (1.4x </a:t>
            </a:r>
            <a:r>
              <a:rPr lang="en-US" sz="4500" dirty="0" err="1" smtClean="0"/>
              <a:t>Traditional’s</a:t>
            </a:r>
            <a:r>
              <a:rPr lang="en-US" sz="4500" dirty="0" smtClean="0"/>
              <a:t> final error)</a:t>
            </a:r>
            <a:endParaRPr lang="en-US" sz="45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8605" y="2149641"/>
            <a:ext cx="8013035" cy="5342022"/>
          </a:xfrm>
          <a:prstGeom prst="rect">
            <a:avLst/>
          </a:prstGeom>
        </p:spPr>
      </p:pic>
      <p:sp>
        <p:nvSpPr>
          <p:cNvPr id="6" name="Rectangle 5"/>
          <p:cNvSpPr/>
          <p:nvPr/>
        </p:nvSpPr>
        <p:spPr>
          <a:xfrm>
            <a:off x="9366640" y="2807010"/>
            <a:ext cx="4876410" cy="1304203"/>
          </a:xfrm>
          <a:prstGeom prst="rect">
            <a:avLst/>
          </a:prstGeom>
        </p:spPr>
        <p:txBody>
          <a:bodyPr wrap="square">
            <a:spAutoFit/>
          </a:bodyPr>
          <a:lstStyle/>
          <a:p>
            <a:pPr>
              <a:lnSpc>
                <a:spcPts val="3000"/>
              </a:lnSpc>
            </a:pPr>
            <a:r>
              <a:rPr kumimoji="1" lang="en-US" sz="4000" i="1" dirty="0" smtClean="0">
                <a:solidFill>
                  <a:schemeClr val="tx1">
                    <a:lumMod val="75000"/>
                    <a:lumOff val="25000"/>
                  </a:schemeClr>
                </a:solidFill>
                <a:latin typeface="Avenir Black Oblique" charset="0"/>
                <a:ea typeface="Avenir Black Oblique" charset="0"/>
                <a:cs typeface="Avenir Black Oblique" charset="0"/>
              </a:rPr>
              <a:t>SB: 1.5X faster</a:t>
            </a:r>
          </a:p>
          <a:p>
            <a:pPr>
              <a:lnSpc>
                <a:spcPts val="3000"/>
              </a:lnSpc>
            </a:pPr>
            <a:endParaRPr kumimoji="1" lang="en-US" sz="4000" i="1" dirty="0">
              <a:solidFill>
                <a:schemeClr val="tx1">
                  <a:lumMod val="75000"/>
                  <a:lumOff val="25000"/>
                </a:schemeClr>
              </a:solidFill>
              <a:latin typeface="Avenir Black Oblique" charset="0"/>
              <a:ea typeface="Avenir Black Oblique" charset="0"/>
              <a:cs typeface="Avenir Black Oblique" charset="0"/>
            </a:endParaRPr>
          </a:p>
          <a:p>
            <a:pPr>
              <a:lnSpc>
                <a:spcPts val="3000"/>
              </a:lnSpc>
            </a:pPr>
            <a:r>
              <a:rPr kumimoji="1" lang="en-US" sz="4000" i="1" dirty="0" err="1" smtClean="0">
                <a:solidFill>
                  <a:schemeClr val="tx1">
                    <a:lumMod val="75000"/>
                    <a:lumOff val="25000"/>
                  </a:schemeClr>
                </a:solidFill>
                <a:latin typeface="Avenir Black Oblique" charset="0"/>
                <a:ea typeface="Avenir Black Oblique" charset="0"/>
                <a:cs typeface="Avenir Black Oblique" charset="0"/>
              </a:rPr>
              <a:t>StaleSB</a:t>
            </a:r>
            <a:r>
              <a:rPr kumimoji="1" lang="en-US" sz="4000" i="1" dirty="0" smtClean="0">
                <a:solidFill>
                  <a:schemeClr val="tx1">
                    <a:lumMod val="75000"/>
                    <a:lumOff val="25000"/>
                  </a:schemeClr>
                </a:solidFill>
                <a:latin typeface="Avenir Black Oblique" charset="0"/>
                <a:ea typeface="Avenir Black Oblique" charset="0"/>
                <a:cs typeface="Avenir Black Oblique" charset="0"/>
              </a:rPr>
              <a:t>: 2X faster</a:t>
            </a:r>
            <a:endParaRPr lang="en-US" sz="4000" i="1" dirty="0">
              <a:solidFill>
                <a:schemeClr val="accent1"/>
              </a:solidFill>
              <a:latin typeface="Avenir Black Oblique" charset="0"/>
              <a:ea typeface="Avenir Black Oblique" charset="0"/>
              <a:cs typeface="Avenir Black Oblique" charset="0"/>
            </a:endParaRPr>
          </a:p>
        </p:txBody>
      </p:sp>
      <p:pic>
        <p:nvPicPr>
          <p:cNvPr id="11" name="Picture 10"/>
          <p:cNvPicPr>
            <a:picLocks noChangeAspect="1"/>
          </p:cNvPicPr>
          <p:nvPr/>
        </p:nvPicPr>
        <p:blipFill rotWithShape="1">
          <a:blip r:embed="rId4">
            <a:extLst>
              <a:ext uri="{28A0092B-C50C-407E-A947-70E740481C1C}">
                <a14:useLocalDpi xmlns:a14="http://schemas.microsoft.com/office/drawing/2010/main" val="0"/>
              </a:ext>
            </a:extLst>
          </a:blip>
          <a:srcRect l="39382" t="6901" r="5691" b="57265"/>
          <a:stretch/>
        </p:blipFill>
        <p:spPr>
          <a:xfrm>
            <a:off x="9553072" y="4746002"/>
            <a:ext cx="4315326" cy="1876927"/>
          </a:xfrm>
          <a:prstGeom prst="rect">
            <a:avLst/>
          </a:prstGeom>
        </p:spPr>
      </p:pic>
    </p:spTree>
    <p:extLst>
      <p:ext uri="{BB962C8B-B14F-4D97-AF65-F5344CB8AC3E}">
        <p14:creationId xmlns:p14="http://schemas.microsoft.com/office/powerpoint/2010/main" val="73113963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8605" y="2149641"/>
            <a:ext cx="8013035" cy="5342022"/>
          </a:xfrm>
          <a:prstGeom prst="rect">
            <a:avLst/>
          </a:prstGeom>
        </p:spPr>
      </p:pic>
      <p:sp>
        <p:nvSpPr>
          <p:cNvPr id="2" name="Title 1"/>
          <p:cNvSpPr>
            <a:spLocks noGrp="1"/>
          </p:cNvSpPr>
          <p:nvPr>
            <p:ph type="title"/>
          </p:nvPr>
        </p:nvSpPr>
        <p:spPr/>
        <p:txBody>
          <a:bodyPr>
            <a:normAutofit/>
          </a:bodyPr>
          <a:lstStyle/>
          <a:p>
            <a:pPr algn="ctr">
              <a:defRPr/>
            </a:pPr>
            <a:r>
              <a:rPr lang="en-US" sz="4500" dirty="0"/>
              <a:t>Train </a:t>
            </a:r>
            <a:r>
              <a:rPr lang="en-US" sz="4500" dirty="0" smtClean="0"/>
              <a:t>CIFAR100 </a:t>
            </a:r>
            <a:r>
              <a:rPr lang="en-US" sz="4500" dirty="0"/>
              <a:t>to </a:t>
            </a:r>
            <a:r>
              <a:rPr lang="en-US" sz="4500" dirty="0" smtClean="0"/>
              <a:t>25.5% </a:t>
            </a:r>
            <a:r>
              <a:rPr lang="en-US" sz="4500" dirty="0"/>
              <a:t>(1.4x </a:t>
            </a:r>
            <a:r>
              <a:rPr lang="en-US" sz="4500" dirty="0" err="1"/>
              <a:t>Traditional’s</a:t>
            </a:r>
            <a:r>
              <a:rPr lang="en-US" sz="4500" dirty="0"/>
              <a:t> final error)</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8605" y="2149641"/>
            <a:ext cx="8013035" cy="5342022"/>
          </a:xfrm>
          <a:prstGeom prst="rect">
            <a:avLst/>
          </a:prstGeom>
        </p:spPr>
      </p:pic>
      <p:sp>
        <p:nvSpPr>
          <p:cNvPr id="8" name="Rectangle 7"/>
          <p:cNvSpPr/>
          <p:nvPr/>
        </p:nvSpPr>
        <p:spPr>
          <a:xfrm>
            <a:off x="9366640" y="2807010"/>
            <a:ext cx="5007086" cy="1304203"/>
          </a:xfrm>
          <a:prstGeom prst="rect">
            <a:avLst/>
          </a:prstGeom>
        </p:spPr>
        <p:txBody>
          <a:bodyPr wrap="square">
            <a:spAutoFit/>
          </a:bodyPr>
          <a:lstStyle/>
          <a:p>
            <a:pPr>
              <a:lnSpc>
                <a:spcPts val="3000"/>
              </a:lnSpc>
            </a:pPr>
            <a:r>
              <a:rPr kumimoji="1" lang="en-US" sz="4000" i="1" dirty="0" smtClean="0">
                <a:solidFill>
                  <a:schemeClr val="tx1">
                    <a:lumMod val="75000"/>
                    <a:lumOff val="25000"/>
                  </a:schemeClr>
                </a:solidFill>
                <a:latin typeface="Avenir Black Oblique" charset="0"/>
                <a:ea typeface="Avenir Black Oblique" charset="0"/>
                <a:cs typeface="Avenir Black Oblique" charset="0"/>
              </a:rPr>
              <a:t>SB: 1.2X faster</a:t>
            </a:r>
          </a:p>
          <a:p>
            <a:pPr>
              <a:lnSpc>
                <a:spcPts val="3000"/>
              </a:lnSpc>
            </a:pPr>
            <a:endParaRPr kumimoji="1" lang="en-US" sz="4000" i="1" dirty="0">
              <a:solidFill>
                <a:schemeClr val="tx1">
                  <a:lumMod val="75000"/>
                  <a:lumOff val="25000"/>
                </a:schemeClr>
              </a:solidFill>
              <a:latin typeface="Avenir Black Oblique" charset="0"/>
              <a:ea typeface="Avenir Black Oblique" charset="0"/>
              <a:cs typeface="Avenir Black Oblique" charset="0"/>
            </a:endParaRPr>
          </a:p>
          <a:p>
            <a:pPr>
              <a:lnSpc>
                <a:spcPts val="3000"/>
              </a:lnSpc>
            </a:pPr>
            <a:r>
              <a:rPr kumimoji="1" lang="en-US" sz="4000" i="1" dirty="0" err="1" smtClean="0">
                <a:solidFill>
                  <a:schemeClr val="tx1">
                    <a:lumMod val="75000"/>
                    <a:lumOff val="25000"/>
                  </a:schemeClr>
                </a:solidFill>
                <a:latin typeface="Avenir Black Oblique" charset="0"/>
                <a:ea typeface="Avenir Black Oblique" charset="0"/>
                <a:cs typeface="Avenir Black Oblique" charset="0"/>
              </a:rPr>
              <a:t>StaleSB</a:t>
            </a:r>
            <a:r>
              <a:rPr kumimoji="1" lang="en-US" sz="4000" i="1" dirty="0" smtClean="0">
                <a:solidFill>
                  <a:schemeClr val="tx1">
                    <a:lumMod val="75000"/>
                    <a:lumOff val="25000"/>
                  </a:schemeClr>
                </a:solidFill>
                <a:latin typeface="Avenir Black Oblique" charset="0"/>
                <a:ea typeface="Avenir Black Oblique" charset="0"/>
                <a:cs typeface="Avenir Black Oblique" charset="0"/>
              </a:rPr>
              <a:t>: 1.6X faster</a:t>
            </a:r>
            <a:endParaRPr lang="en-US" sz="4000" i="1" dirty="0">
              <a:solidFill>
                <a:schemeClr val="accent1"/>
              </a:solidFill>
              <a:latin typeface="Avenir Black Oblique" charset="0"/>
              <a:ea typeface="Avenir Black Oblique" charset="0"/>
              <a:cs typeface="Avenir Black Oblique" charset="0"/>
            </a:endParaRPr>
          </a:p>
        </p:txBody>
      </p:sp>
      <p:pic>
        <p:nvPicPr>
          <p:cNvPr id="10" name="Picture 9"/>
          <p:cNvPicPr>
            <a:picLocks noChangeAspect="1"/>
          </p:cNvPicPr>
          <p:nvPr/>
        </p:nvPicPr>
        <p:blipFill rotWithShape="1">
          <a:blip r:embed="rId5">
            <a:extLst>
              <a:ext uri="{28A0092B-C50C-407E-A947-70E740481C1C}">
                <a14:useLocalDpi xmlns:a14="http://schemas.microsoft.com/office/drawing/2010/main" val="0"/>
              </a:ext>
            </a:extLst>
          </a:blip>
          <a:srcRect l="39382" t="6901" r="5691" b="57265"/>
          <a:stretch/>
        </p:blipFill>
        <p:spPr>
          <a:xfrm>
            <a:off x="9553072" y="4746002"/>
            <a:ext cx="4315326" cy="1876927"/>
          </a:xfrm>
          <a:prstGeom prst="rect">
            <a:avLst/>
          </a:prstGeom>
        </p:spPr>
      </p:pic>
    </p:spTree>
    <p:extLst>
      <p:ext uri="{BB962C8B-B14F-4D97-AF65-F5344CB8AC3E}">
        <p14:creationId xmlns:p14="http://schemas.microsoft.com/office/powerpoint/2010/main" val="29958368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8605" y="2149641"/>
            <a:ext cx="8013035" cy="5342022"/>
          </a:xfrm>
          <a:prstGeom prst="rect">
            <a:avLst/>
          </a:prstGeom>
        </p:spPr>
      </p:pic>
      <p:sp>
        <p:nvSpPr>
          <p:cNvPr id="2" name="Title 1"/>
          <p:cNvSpPr>
            <a:spLocks noGrp="1"/>
          </p:cNvSpPr>
          <p:nvPr>
            <p:ph type="title"/>
          </p:nvPr>
        </p:nvSpPr>
        <p:spPr/>
        <p:txBody>
          <a:bodyPr>
            <a:normAutofit/>
          </a:bodyPr>
          <a:lstStyle/>
          <a:p>
            <a:pPr algn="ctr">
              <a:defRPr/>
            </a:pPr>
            <a:r>
              <a:rPr lang="en-US" sz="4500" dirty="0" smtClean="0"/>
              <a:t>Train SVHN to 1.72% </a:t>
            </a:r>
            <a:r>
              <a:rPr lang="en-US" sz="4500" dirty="0"/>
              <a:t>(1.4x </a:t>
            </a:r>
            <a:r>
              <a:rPr lang="en-US" sz="4500" dirty="0" err="1"/>
              <a:t>Traditional’s</a:t>
            </a:r>
            <a:r>
              <a:rPr lang="en-US" sz="4500" dirty="0"/>
              <a:t> final error)</a:t>
            </a:r>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4229" y="2165688"/>
            <a:ext cx="8157411" cy="5438274"/>
          </a:xfrm>
          <a:prstGeom prst="rect">
            <a:avLst/>
          </a:prstGeom>
        </p:spPr>
      </p:pic>
      <p:sp>
        <p:nvSpPr>
          <p:cNvPr id="6" name="Rectangle 5"/>
          <p:cNvSpPr/>
          <p:nvPr/>
        </p:nvSpPr>
        <p:spPr>
          <a:xfrm>
            <a:off x="9366640" y="2807010"/>
            <a:ext cx="4876410" cy="1304203"/>
          </a:xfrm>
          <a:prstGeom prst="rect">
            <a:avLst/>
          </a:prstGeom>
        </p:spPr>
        <p:txBody>
          <a:bodyPr wrap="square">
            <a:spAutoFit/>
          </a:bodyPr>
          <a:lstStyle/>
          <a:p>
            <a:pPr>
              <a:lnSpc>
                <a:spcPts val="3000"/>
              </a:lnSpc>
            </a:pPr>
            <a:r>
              <a:rPr kumimoji="1" lang="en-US" sz="4000" i="1" dirty="0" smtClean="0">
                <a:solidFill>
                  <a:schemeClr val="tx1">
                    <a:lumMod val="75000"/>
                    <a:lumOff val="25000"/>
                  </a:schemeClr>
                </a:solidFill>
                <a:latin typeface="Avenir Black Oblique" charset="0"/>
                <a:ea typeface="Avenir Black Oblique" charset="0"/>
                <a:cs typeface="Avenir Black Oblique" charset="0"/>
              </a:rPr>
              <a:t>SB: 3.5X faster</a:t>
            </a:r>
          </a:p>
          <a:p>
            <a:pPr>
              <a:lnSpc>
                <a:spcPts val="3000"/>
              </a:lnSpc>
            </a:pPr>
            <a:endParaRPr kumimoji="1" lang="en-US" sz="4000" i="1" dirty="0">
              <a:solidFill>
                <a:schemeClr val="tx1">
                  <a:lumMod val="75000"/>
                  <a:lumOff val="25000"/>
                </a:schemeClr>
              </a:solidFill>
              <a:latin typeface="Avenir Black Oblique" charset="0"/>
              <a:ea typeface="Avenir Black Oblique" charset="0"/>
              <a:cs typeface="Avenir Black Oblique" charset="0"/>
            </a:endParaRPr>
          </a:p>
          <a:p>
            <a:pPr>
              <a:lnSpc>
                <a:spcPts val="3000"/>
              </a:lnSpc>
            </a:pPr>
            <a:r>
              <a:rPr kumimoji="1" lang="en-US" sz="4000" i="1" dirty="0" err="1" smtClean="0">
                <a:solidFill>
                  <a:schemeClr val="tx1">
                    <a:lumMod val="75000"/>
                    <a:lumOff val="25000"/>
                  </a:schemeClr>
                </a:solidFill>
                <a:latin typeface="Avenir Black Oblique" charset="0"/>
                <a:ea typeface="Avenir Black Oblique" charset="0"/>
                <a:cs typeface="Avenir Black Oblique" charset="0"/>
              </a:rPr>
              <a:t>StaleSB</a:t>
            </a:r>
            <a:r>
              <a:rPr kumimoji="1" lang="en-US" sz="4000" i="1" dirty="0" smtClean="0">
                <a:solidFill>
                  <a:schemeClr val="tx1">
                    <a:lumMod val="75000"/>
                    <a:lumOff val="25000"/>
                  </a:schemeClr>
                </a:solidFill>
                <a:latin typeface="Avenir Black Oblique" charset="0"/>
                <a:ea typeface="Avenir Black Oblique" charset="0"/>
                <a:cs typeface="Avenir Black Oblique" charset="0"/>
              </a:rPr>
              <a:t>: 5X faster</a:t>
            </a:r>
            <a:endParaRPr lang="en-US" sz="4000" i="1" dirty="0">
              <a:solidFill>
                <a:schemeClr val="accent1"/>
              </a:solidFill>
              <a:latin typeface="Avenir Black Oblique" charset="0"/>
              <a:ea typeface="Avenir Black Oblique" charset="0"/>
              <a:cs typeface="Avenir Black Oblique" charset="0"/>
            </a:endParaRPr>
          </a:p>
        </p:txBody>
      </p:sp>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9382" t="6901" r="5691" b="57265"/>
          <a:stretch/>
        </p:blipFill>
        <p:spPr>
          <a:xfrm>
            <a:off x="9553072" y="4746002"/>
            <a:ext cx="4315326" cy="1876927"/>
          </a:xfrm>
          <a:prstGeom prst="rect">
            <a:avLst/>
          </a:prstGeom>
        </p:spPr>
      </p:pic>
      <p:sp>
        <p:nvSpPr>
          <p:cNvPr id="3" name="TextBox 2"/>
          <p:cNvSpPr txBox="1"/>
          <p:nvPr/>
        </p:nvSpPr>
        <p:spPr>
          <a:xfrm>
            <a:off x="4555957" y="2582778"/>
            <a:ext cx="4379495" cy="1941095"/>
          </a:xfrm>
          <a:prstGeom prst="rect">
            <a:avLst/>
          </a:prstGeom>
          <a:solidFill>
            <a:schemeClr val="bg1"/>
          </a:solidFill>
        </p:spPr>
        <p:txBody>
          <a:bodyPr wrap="square" rtlCol="0">
            <a:spAutoFit/>
          </a:bodyPr>
          <a:lstStyle/>
          <a:p>
            <a:endParaRPr lang="en-US"/>
          </a:p>
        </p:txBody>
      </p:sp>
    </p:spTree>
    <p:extLst>
      <p:ext uri="{BB962C8B-B14F-4D97-AF65-F5344CB8AC3E}">
        <p14:creationId xmlns:p14="http://schemas.microsoft.com/office/powerpoint/2010/main" val="16192304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defTabSz="1097280" eaLnBrk="1" fontAlgn="auto" hangingPunct="1">
              <a:spcAft>
                <a:spcPts val="0"/>
              </a:spcAft>
              <a:defRPr/>
            </a:pPr>
            <a:r>
              <a:rPr lang="en-US" dirty="0" smtClean="0">
                <a:ea typeface="Avenir Next Condensed Demi Bold" charset="0"/>
                <a:cs typeface="Avenir Next Condensed Demi Bold" charset="0"/>
              </a:rPr>
              <a:t>DNN training analyzes many examples</a:t>
            </a:r>
            <a:endParaRPr lang="en-US" sz="5280" dirty="0">
              <a:ea typeface="Avenir Next Condensed Demi Bold" charset="0"/>
              <a:cs typeface="Avenir Next Condensed Demi Bold" charset="0"/>
            </a:endParaRPr>
          </a:p>
        </p:txBody>
      </p:sp>
      <p:pic>
        <p:nvPicPr>
          <p:cNvPr id="1945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59"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0"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1" name="Picture 1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2"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3"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4"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5" name="Picture 2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6"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7" name="Picture 2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69" name="Picture 2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0" name="Picture 7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1" name="Picture 7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2" name="Picture 7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3" name="Picture 7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3854450"/>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4" name="Picture 7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2028825"/>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475" name="Picture 8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5681663"/>
            <a:ext cx="2082801"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887178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6737" y="2423696"/>
            <a:ext cx="6650877" cy="4433918"/>
          </a:xfrm>
          <a:prstGeom prst="rect">
            <a:avLst/>
          </a:prstGeom>
        </p:spPr>
      </p:pic>
      <p:grpSp>
        <p:nvGrpSpPr>
          <p:cNvPr id="5" name="Group 4"/>
          <p:cNvGrpSpPr>
            <a:grpSpLocks/>
          </p:cNvGrpSpPr>
          <p:nvPr/>
        </p:nvGrpSpPr>
        <p:grpSpPr bwMode="auto">
          <a:xfrm>
            <a:off x="1111250" y="3914775"/>
            <a:ext cx="6451600" cy="1257300"/>
            <a:chOff x="4451351" y="3057524"/>
            <a:chExt cx="6452519" cy="1257300"/>
          </a:xfrm>
        </p:grpSpPr>
        <p:pic>
          <p:nvPicPr>
            <p:cNvPr id="163853" name="Picture 9"/>
            <p:cNvPicPr>
              <a:picLocks noChangeAspect="1"/>
            </p:cNvPicPr>
            <p:nvPr/>
          </p:nvPicPr>
          <p:blipFill>
            <a:blip r:embed="rId4">
              <a:extLst>
                <a:ext uri="{28A0092B-C50C-407E-A947-70E740481C1C}">
                  <a14:useLocalDpi xmlns:a14="http://schemas.microsoft.com/office/drawing/2010/main" val="0"/>
                </a:ext>
              </a:extLst>
            </a:blip>
            <a:srcRect l="83928" t="53442" r="7507" b="41245"/>
            <a:stretch>
              <a:fillRect/>
            </a:stretch>
          </p:blipFill>
          <p:spPr bwMode="auto">
            <a:xfrm>
              <a:off x="4451351" y="3057524"/>
              <a:ext cx="211455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4" name="TextBox 10"/>
            <p:cNvSpPr txBox="1">
              <a:spLocks noChangeArrowheads="1"/>
            </p:cNvSpPr>
            <p:nvPr/>
          </p:nvSpPr>
          <p:spPr bwMode="auto">
            <a:xfrm>
              <a:off x="6502401" y="3119523"/>
              <a:ext cx="4401469" cy="8463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4900">
                  <a:latin typeface="Avenir Book" charset="0"/>
                  <a:ea typeface="Avenir Book" charset="0"/>
                  <a:cs typeface="Avenir Book" charset="0"/>
                </a:rPr>
                <a:t>= [0.1, 0.3, 0.6]</a:t>
              </a:r>
            </a:p>
          </p:txBody>
        </p:sp>
      </p:grpSp>
      <p:grpSp>
        <p:nvGrpSpPr>
          <p:cNvPr id="8" name="Group 7"/>
          <p:cNvGrpSpPr>
            <a:grpSpLocks/>
          </p:cNvGrpSpPr>
          <p:nvPr/>
        </p:nvGrpSpPr>
        <p:grpSpPr bwMode="auto">
          <a:xfrm>
            <a:off x="1131888" y="2541588"/>
            <a:ext cx="6410325" cy="1200150"/>
            <a:chOff x="4514851" y="4386262"/>
            <a:chExt cx="6409655" cy="1200150"/>
          </a:xfrm>
        </p:grpSpPr>
        <p:pic>
          <p:nvPicPr>
            <p:cNvPr id="163851" name="Picture 8"/>
            <p:cNvPicPr>
              <a:picLocks noChangeAspect="1"/>
            </p:cNvPicPr>
            <p:nvPr/>
          </p:nvPicPr>
          <p:blipFill>
            <a:blip r:embed="rId4">
              <a:extLst>
                <a:ext uri="{28A0092B-C50C-407E-A947-70E740481C1C}">
                  <a14:useLocalDpi xmlns:a14="http://schemas.microsoft.com/office/drawing/2010/main" val="0"/>
                </a:ext>
              </a:extLst>
            </a:blip>
            <a:srcRect l="83900" t="63164" r="8046" b="31763"/>
            <a:stretch>
              <a:fillRect/>
            </a:stretch>
          </p:blipFill>
          <p:spPr bwMode="auto">
            <a:xfrm>
              <a:off x="4514851" y="4386262"/>
              <a:ext cx="1987550"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2" name="TextBox 11"/>
            <p:cNvSpPr txBox="1">
              <a:spLocks noChangeArrowheads="1"/>
            </p:cNvSpPr>
            <p:nvPr/>
          </p:nvSpPr>
          <p:spPr bwMode="auto">
            <a:xfrm>
              <a:off x="6523037" y="4478505"/>
              <a:ext cx="4401469" cy="8463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4900" dirty="0">
                  <a:latin typeface="Avenir Book" charset="0"/>
                  <a:ea typeface="Avenir Book" charset="0"/>
                  <a:cs typeface="Avenir Book" charset="0"/>
                </a:rPr>
                <a:t>= [0, 1, 0]</a:t>
              </a:r>
            </a:p>
          </p:txBody>
        </p:sp>
      </p:grpSp>
      <p:grpSp>
        <p:nvGrpSpPr>
          <p:cNvPr id="12" name="Group 11"/>
          <p:cNvGrpSpPr>
            <a:grpSpLocks/>
          </p:cNvGrpSpPr>
          <p:nvPr/>
        </p:nvGrpSpPr>
        <p:grpSpPr bwMode="auto">
          <a:xfrm>
            <a:off x="877888" y="5086350"/>
            <a:ext cx="8823325" cy="1693863"/>
            <a:chOff x="7561059" y="4637921"/>
            <a:chExt cx="8823008" cy="1693617"/>
          </a:xfrm>
        </p:grpSpPr>
        <p:pic>
          <p:nvPicPr>
            <p:cNvPr id="163849" name="Picture 2"/>
            <p:cNvPicPr>
              <a:picLocks noChangeAspect="1"/>
            </p:cNvPicPr>
            <p:nvPr/>
          </p:nvPicPr>
          <p:blipFill>
            <a:blip r:embed="rId5">
              <a:extLst>
                <a:ext uri="{28A0092B-C50C-407E-A947-70E740481C1C}">
                  <a14:useLocalDpi xmlns:a14="http://schemas.microsoft.com/office/drawing/2010/main" val="0"/>
                </a:ext>
              </a:extLst>
            </a:blip>
            <a:srcRect l="5875" t="88889" r="69225" b="5849"/>
            <a:stretch>
              <a:fillRect/>
            </a:stretch>
          </p:blipFill>
          <p:spPr bwMode="auto">
            <a:xfrm>
              <a:off x="7561059" y="4637921"/>
              <a:ext cx="4829947" cy="16936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50" name="TextBox 11"/>
            <p:cNvSpPr txBox="1">
              <a:spLocks noChangeArrowheads="1"/>
            </p:cNvSpPr>
            <p:nvPr/>
          </p:nvSpPr>
          <p:spPr bwMode="auto">
            <a:xfrm>
              <a:off x="11982138" y="4976897"/>
              <a:ext cx="4401929" cy="84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r>
                <a:rPr lang="en-US" altLang="x-none" sz="4900" dirty="0">
                  <a:latin typeface="Avenir Book" charset="0"/>
                  <a:ea typeface="Avenir Book" charset="0"/>
                  <a:cs typeface="Avenir Book" charset="0"/>
                </a:rPr>
                <a:t>= 0.3</a:t>
              </a:r>
            </a:p>
          </p:txBody>
        </p:sp>
      </p:grpSp>
      <p:sp>
        <p:nvSpPr>
          <p:cNvPr id="4" name="TextBox 3"/>
          <p:cNvSpPr txBox="1">
            <a:spLocks noChangeArrowheads="1"/>
          </p:cNvSpPr>
          <p:nvPr/>
        </p:nvSpPr>
        <p:spPr bwMode="auto">
          <a:xfrm>
            <a:off x="877888" y="2870830"/>
            <a:ext cx="7326660" cy="132343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000" dirty="0">
                <a:latin typeface="Avenir Book" charset="0"/>
                <a:ea typeface="Avenir Book" charset="0"/>
                <a:cs typeface="Avenir Book" charset="0"/>
              </a:rPr>
              <a:t>3</a:t>
            </a:r>
            <a:r>
              <a:rPr lang="en-US" altLang="x-none" sz="4000" dirty="0" smtClean="0">
                <a:latin typeface="Avenir Book" charset="0"/>
                <a:ea typeface="Avenir Book" charset="0"/>
                <a:cs typeface="Avenir Book" charset="0"/>
              </a:rPr>
              <a:t>% correct </a:t>
            </a:r>
            <a:r>
              <a:rPr lang="en-US" altLang="x-none" sz="4000" dirty="0">
                <a:latin typeface="Avenir Book" charset="0"/>
                <a:ea typeface="Avenir Book" charset="0"/>
                <a:cs typeface="Avenir Book" charset="0"/>
              </a:rPr>
              <a:t>w/ </a:t>
            </a:r>
            <a:r>
              <a:rPr lang="en-US" altLang="x-none" sz="4000" dirty="0" smtClean="0">
                <a:latin typeface="Avenir Book" charset="0"/>
                <a:ea typeface="Avenir Book" charset="0"/>
                <a:cs typeface="Avenir Book" charset="0"/>
              </a:rPr>
              <a:t>Traditional</a:t>
            </a:r>
            <a:endParaRPr lang="en-US" altLang="x-none" sz="4000" dirty="0">
              <a:latin typeface="Avenir Book" charset="0"/>
              <a:ea typeface="Avenir Book" charset="0"/>
              <a:cs typeface="Avenir Book" charset="0"/>
            </a:endParaRPr>
          </a:p>
          <a:p>
            <a:r>
              <a:rPr lang="en-US" altLang="x-none" sz="4000" dirty="0">
                <a:latin typeface="Avenir Book" charset="0"/>
                <a:ea typeface="Avenir Book" charset="0"/>
                <a:cs typeface="Avenir Book" charset="0"/>
              </a:rPr>
              <a:t>29% </a:t>
            </a:r>
            <a:r>
              <a:rPr lang="en-US" altLang="x-none" sz="4000" dirty="0" smtClean="0">
                <a:latin typeface="Avenir Book" charset="0"/>
                <a:ea typeface="Avenir Book" charset="0"/>
                <a:cs typeface="Avenir Book" charset="0"/>
              </a:rPr>
              <a:t>correct </a:t>
            </a:r>
            <a:r>
              <a:rPr lang="en-US" altLang="x-none" sz="4000" dirty="0">
                <a:latin typeface="Avenir Book" charset="0"/>
                <a:ea typeface="Avenir Book" charset="0"/>
                <a:cs typeface="Avenir Book" charset="0"/>
              </a:rPr>
              <a:t>w/ SB</a:t>
            </a:r>
          </a:p>
        </p:txBody>
      </p:sp>
      <p:sp>
        <p:nvSpPr>
          <p:cNvPr id="15" name="Title 1"/>
          <p:cNvSpPr>
            <a:spLocks noGrp="1"/>
          </p:cNvSpPr>
          <p:nvPr>
            <p:ph type="title"/>
          </p:nvPr>
        </p:nvSpPr>
        <p:spPr/>
        <p:txBody>
          <a:bodyPr/>
          <a:lstStyle/>
          <a:p>
            <a:pPr algn="ctr">
              <a:defRPr/>
            </a:pPr>
            <a:r>
              <a:rPr lang="en-US" dirty="0" smtClean="0">
                <a:ea typeface="Avenir Book" charset="0"/>
                <a:cs typeface="Avenir Book" charset="0"/>
              </a:rPr>
              <a:t>SB on CIFAR10 targets hard examples</a:t>
            </a:r>
            <a:endParaRPr lang="en-US" dirty="0">
              <a:ea typeface="Avenir Book" charset="0"/>
              <a:cs typeface="Avenir Book" charset="0"/>
            </a:endParaRPr>
          </a:p>
        </p:txBody>
      </p:sp>
      <p:cxnSp>
        <p:nvCxnSpPr>
          <p:cNvPr id="16" name="Straight Connector 15"/>
          <p:cNvCxnSpPr>
            <a:stCxn id="18" idx="0"/>
            <a:endCxn id="19" idx="4"/>
          </p:cNvCxnSpPr>
          <p:nvPr/>
        </p:nvCxnSpPr>
        <p:spPr>
          <a:xfrm flipH="1" flipV="1">
            <a:off x="9940205" y="3917210"/>
            <a:ext cx="592" cy="916398"/>
          </a:xfrm>
          <a:prstGeom prst="line">
            <a:avLst/>
          </a:prstGeom>
          <a:ln w="28575">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9845547" y="4833608"/>
            <a:ext cx="190500" cy="1905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9" name="Oval 18"/>
          <p:cNvSpPr/>
          <p:nvPr/>
        </p:nvSpPr>
        <p:spPr>
          <a:xfrm>
            <a:off x="9844955" y="3726710"/>
            <a:ext cx="190500" cy="190500"/>
          </a:xfrm>
          <a:prstGeom prst="ellipse">
            <a:avLst/>
          </a:prstGeom>
          <a:solidFill>
            <a:srgbClr val="FF40FF"/>
          </a:solidFill>
          <a:ln>
            <a:solidFill>
              <a:srgbClr val="C988B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solidFill>
                <a:srgbClr val="FF40FF"/>
              </a:solidFill>
            </a:endParaRPr>
          </a:p>
        </p:txBody>
      </p:sp>
      <p:cxnSp>
        <p:nvCxnSpPr>
          <p:cNvPr id="24" name="Straight Connector 23"/>
          <p:cNvCxnSpPr/>
          <p:nvPr/>
        </p:nvCxnSpPr>
        <p:spPr>
          <a:xfrm flipH="1" flipV="1">
            <a:off x="6951945" y="3408758"/>
            <a:ext cx="2988261" cy="942865"/>
          </a:xfrm>
          <a:prstGeom prst="line">
            <a:avLst/>
          </a:prstGeom>
          <a:ln w="28575">
            <a:solidFill>
              <a:schemeClr val="tx1">
                <a:lumMod val="50000"/>
                <a:lumOff val="50000"/>
              </a:schemeClr>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1160312"/>
      </p:ext>
    </p:extLst>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xit" presetSubtype="0" fill="hold" nodeType="clickEffect">
                                  <p:stCondLst>
                                    <p:cond delay="0"/>
                                  </p:stCondLst>
                                  <p:childTnLst>
                                    <p:set>
                                      <p:cBhvr>
                                        <p:cTn id="18" dur="1" fill="hold">
                                          <p:stCondLst>
                                            <p:cond delay="0"/>
                                          </p:stCondLst>
                                        </p:cTn>
                                        <p:tgtEl>
                                          <p:spTgt spid="8"/>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5"/>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12"/>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8" grpId="0" animBg="1"/>
      <p:bldP spid="1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451686" y="1160633"/>
            <a:ext cx="11877675" cy="707886"/>
          </a:xfrm>
          <a:prstGeom prst="rect">
            <a:avLst/>
          </a:prstGeom>
          <a:noFill/>
        </p:spPr>
        <p:txBody>
          <a:bodyPr>
            <a:spAutoFit/>
          </a:bodyPr>
          <a:lstStyle/>
          <a:p>
            <a:pPr>
              <a:defRPr/>
            </a:pPr>
            <a:r>
              <a:rPr lang="en-US" sz="4000" dirty="0" smtClean="0">
                <a:ln w="6350">
                  <a:noFill/>
                </a:ln>
                <a:solidFill>
                  <a:srgbClr val="72B122"/>
                </a:solidFill>
                <a:latin typeface="Avenir Next Condensed Demi Bold" charset="0"/>
                <a:ea typeface="Avenir Next Condensed Demi Bold" charset="0"/>
                <a:cs typeface="Avenir Next Condensed Demi Bold" charset="0"/>
              </a:rPr>
              <a:t>Selective-</a:t>
            </a:r>
            <a:r>
              <a:rPr lang="en-US" sz="4000" dirty="0" err="1" smtClean="0">
                <a:ln w="6350">
                  <a:noFill/>
                </a:ln>
                <a:solidFill>
                  <a:srgbClr val="72B122"/>
                </a:solidFill>
                <a:latin typeface="Avenir Next Condensed Demi Bold" charset="0"/>
                <a:ea typeface="Avenir Next Condensed Demi Bold" charset="0"/>
                <a:cs typeface="Avenir Next Condensed Demi Bold" charset="0"/>
              </a:rPr>
              <a:t>Backprop</a:t>
            </a:r>
            <a:r>
              <a:rPr lang="en-US" sz="4000" dirty="0" smtClean="0">
                <a:ln w="6350">
                  <a:noFill/>
                </a:ln>
                <a:solidFill>
                  <a:srgbClr val="72B122"/>
                </a:solidFill>
                <a:latin typeface="Avenir Next Condensed Demi Bold" charset="0"/>
                <a:ea typeface="Avenir Next Condensed Demi Bold" charset="0"/>
                <a:cs typeface="Avenir Next Condensed Demi Bold" charset="0"/>
              </a:rPr>
              <a:t> accelerates training</a:t>
            </a:r>
            <a:endParaRPr lang="en-US" sz="4000" dirty="0">
              <a:ln w="6350">
                <a:noFill/>
              </a:ln>
              <a:solidFill>
                <a:srgbClr val="72B122"/>
              </a:solidFill>
              <a:latin typeface="Avenir Next Condensed Demi Bold" charset="0"/>
              <a:ea typeface="Avenir Next Condensed Demi Bold" charset="0"/>
              <a:cs typeface="Avenir Next Condensed Demi Bold" charset="0"/>
            </a:endParaRPr>
          </a:p>
        </p:txBody>
      </p:sp>
      <p:grpSp>
        <p:nvGrpSpPr>
          <p:cNvPr id="119811" name="Group 2"/>
          <p:cNvGrpSpPr>
            <a:grpSpLocks/>
          </p:cNvGrpSpPr>
          <p:nvPr/>
        </p:nvGrpSpPr>
        <p:grpSpPr bwMode="auto">
          <a:xfrm>
            <a:off x="1469023" y="1111418"/>
            <a:ext cx="1157123" cy="955733"/>
            <a:chOff x="565124" y="1250999"/>
            <a:chExt cx="722762" cy="597168"/>
          </a:xfrm>
        </p:grpSpPr>
        <p:sp>
          <p:nvSpPr>
            <p:cNvPr id="8" name="Oval 7"/>
            <p:cNvSpPr/>
            <p:nvPr/>
          </p:nvSpPr>
          <p:spPr>
            <a:xfrm>
              <a:off x="565124" y="1250999"/>
              <a:ext cx="559254" cy="538609"/>
            </a:xfrm>
            <a:prstGeom prst="ellipse">
              <a:avLst/>
            </a:prstGeom>
            <a:solidFill>
              <a:srgbClr val="72B12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19819" name="TextBox 23"/>
            <p:cNvSpPr txBox="1">
              <a:spLocks noChangeArrowheads="1"/>
            </p:cNvSpPr>
            <p:nvPr/>
          </p:nvSpPr>
          <p:spPr bwMode="auto">
            <a:xfrm>
              <a:off x="611322" y="1328794"/>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dirty="0">
                  <a:solidFill>
                    <a:schemeClr val="bg1"/>
                  </a:solidFill>
                  <a:latin typeface="Devanagari MT" charset="0"/>
                </a:rPr>
                <a:t>✓</a:t>
              </a:r>
              <a:endParaRPr lang="en-US" altLang="x-none" sz="4800" dirty="0">
                <a:solidFill>
                  <a:schemeClr val="bg1"/>
                </a:solidFill>
                <a:latin typeface="Myriad Pro Bold Condensed" charset="0"/>
                <a:ea typeface="Myriad Pro Bold Condensed" charset="0"/>
                <a:cs typeface="Myriad Pro Bold Condensed" charset="0"/>
              </a:endParaRPr>
            </a:p>
          </p:txBody>
        </p:sp>
      </p:grpSp>
      <p:sp>
        <p:nvSpPr>
          <p:cNvPr id="27" name="TextBox 26"/>
          <p:cNvSpPr txBox="1"/>
          <p:nvPr/>
        </p:nvSpPr>
        <p:spPr>
          <a:xfrm>
            <a:off x="2451686" y="2604727"/>
            <a:ext cx="11239500" cy="707886"/>
          </a:xfrm>
          <a:prstGeom prst="rect">
            <a:avLst/>
          </a:prstGeom>
          <a:noFill/>
        </p:spPr>
        <p:txBody>
          <a:bodyPr>
            <a:spAutoFit/>
          </a:bodyPr>
          <a:lstStyle/>
          <a:p>
            <a:pPr>
              <a:defRPr/>
            </a:pPr>
            <a:r>
              <a:rPr lang="en-US" sz="4000" dirty="0" err="1" smtClean="0">
                <a:ln w="6350">
                  <a:noFill/>
                </a:ln>
                <a:solidFill>
                  <a:srgbClr val="C988BB"/>
                </a:solidFill>
                <a:latin typeface="Avenir Next Condensed Demi Bold" charset="0"/>
                <a:ea typeface="Avenir Next Condensed Demi Bold" charset="0"/>
                <a:cs typeface="Avenir Next Condensed Demi Bold" charset="0"/>
              </a:rPr>
              <a:t>SelectiveBackprop</a:t>
            </a:r>
            <a:r>
              <a:rPr lang="en-US" sz="4000" dirty="0" smtClean="0">
                <a:ln w="6350">
                  <a:noFill/>
                </a:ln>
                <a:solidFill>
                  <a:srgbClr val="C988BB"/>
                </a:solidFill>
                <a:latin typeface="Avenir Next Condensed Demi Bold" charset="0"/>
                <a:ea typeface="Avenir Next Condensed Demi Bold" charset="0"/>
                <a:cs typeface="Avenir Next Condensed Demi Bold" charset="0"/>
              </a:rPr>
              <a:t> </a:t>
            </a:r>
            <a:r>
              <a:rPr lang="en-US" sz="4000" dirty="0">
                <a:ln w="6350">
                  <a:noFill/>
                </a:ln>
                <a:solidFill>
                  <a:srgbClr val="C988BB"/>
                </a:solidFill>
                <a:latin typeface="Avenir Next Condensed Demi Bold" charset="0"/>
                <a:ea typeface="Avenir Next Condensed Demi Bold" charset="0"/>
                <a:cs typeface="Avenir Next Condensed Demi Bold" charset="0"/>
              </a:rPr>
              <a:t>outperforms static approaches</a:t>
            </a:r>
          </a:p>
        </p:txBody>
      </p:sp>
      <p:grpSp>
        <p:nvGrpSpPr>
          <p:cNvPr id="119813" name="Group 20"/>
          <p:cNvGrpSpPr>
            <a:grpSpLocks/>
          </p:cNvGrpSpPr>
          <p:nvPr/>
        </p:nvGrpSpPr>
        <p:grpSpPr bwMode="auto">
          <a:xfrm>
            <a:off x="1480136" y="2539640"/>
            <a:ext cx="1130134" cy="929825"/>
            <a:chOff x="565124" y="1250999"/>
            <a:chExt cx="705905" cy="582052"/>
          </a:xfrm>
        </p:grpSpPr>
        <p:sp>
          <p:nvSpPr>
            <p:cNvPr id="22" name="Oval 21">
              <a:extLst>
                <a:ext uri="{FF2B5EF4-FFF2-40B4-BE49-F238E27FC236}"/>
              </a:extLst>
            </p:cNvPr>
            <p:cNvSpPr/>
            <p:nvPr/>
          </p:nvSpPr>
          <p:spPr>
            <a:xfrm>
              <a:off x="565124" y="1250999"/>
              <a:ext cx="559254" cy="538609"/>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19817" name="TextBox 22"/>
            <p:cNvSpPr txBox="1">
              <a:spLocks noChangeArrowheads="1"/>
            </p:cNvSpPr>
            <p:nvPr/>
          </p:nvSpPr>
          <p:spPr bwMode="auto">
            <a:xfrm>
              <a:off x="594465" y="1313678"/>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dirty="0">
                  <a:solidFill>
                    <a:schemeClr val="bg1"/>
                  </a:solidFill>
                  <a:latin typeface="Devanagari MT" charset="0"/>
                </a:rPr>
                <a:t>✓</a:t>
              </a:r>
              <a:endParaRPr lang="en-US" altLang="x-none" sz="4800" dirty="0">
                <a:solidFill>
                  <a:schemeClr val="bg1"/>
                </a:solidFill>
                <a:latin typeface="Myriad Pro Bold Condensed" charset="0"/>
                <a:ea typeface="Myriad Pro Bold Condensed" charset="0"/>
                <a:cs typeface="Myriad Pro Bold Condensed" charset="0"/>
              </a:endParaRPr>
            </a:p>
          </p:txBody>
        </p:sp>
      </p:grpSp>
      <p:sp>
        <p:nvSpPr>
          <p:cNvPr id="17" name="TextBox 16"/>
          <p:cNvSpPr txBox="1"/>
          <p:nvPr/>
        </p:nvSpPr>
        <p:spPr>
          <a:xfrm>
            <a:off x="2498660" y="3236430"/>
            <a:ext cx="11877675" cy="553999"/>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up to 3.5x </a:t>
            </a: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faster compared to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standard SGD</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18" name="TextBox 17"/>
          <p:cNvSpPr txBox="1"/>
          <p:nvPr/>
        </p:nvSpPr>
        <p:spPr>
          <a:xfrm>
            <a:off x="2498660" y="3757099"/>
            <a:ext cx="11877675" cy="553999"/>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1.02-1.8X </a:t>
            </a: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faster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than state-of-the-art importance sampling approach</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14" name="TextBox 13"/>
          <p:cNvSpPr txBox="1"/>
          <p:nvPr/>
        </p:nvSpPr>
        <p:spPr>
          <a:xfrm>
            <a:off x="2498660" y="4584885"/>
            <a:ext cx="11239500" cy="707886"/>
          </a:xfrm>
          <a:prstGeom prst="rect">
            <a:avLst/>
          </a:prstGeom>
          <a:noFill/>
        </p:spPr>
        <p:txBody>
          <a:bodyPr>
            <a:spAutoFit/>
          </a:bodyPr>
          <a:lstStyle/>
          <a:p>
            <a:pPr>
              <a:defRPr/>
            </a:pPr>
            <a:r>
              <a:rPr lang="en-US" sz="4000" dirty="0" smtClean="0">
                <a:ln w="6350">
                  <a:noFill/>
                </a:ln>
                <a:solidFill>
                  <a:srgbClr val="C988BB"/>
                </a:solidFill>
                <a:latin typeface="Avenir Next Condensed Demi Bold" charset="0"/>
                <a:ea typeface="Avenir Next Condensed Demi Bold" charset="0"/>
                <a:cs typeface="Avenir Next Condensed Demi Bold" charset="0"/>
              </a:rPr>
              <a:t>Stale-SB further accelerates training</a:t>
            </a:r>
            <a:endParaRPr lang="en-US" sz="4000" dirty="0">
              <a:ln w="6350">
                <a:noFill/>
              </a:ln>
              <a:solidFill>
                <a:srgbClr val="C988BB"/>
              </a:solidFill>
              <a:latin typeface="Avenir Next Condensed Demi Bold" charset="0"/>
              <a:ea typeface="Avenir Next Condensed Demi Bold" charset="0"/>
              <a:cs typeface="Avenir Next Condensed Demi Bold" charset="0"/>
            </a:endParaRPr>
          </a:p>
        </p:txBody>
      </p:sp>
      <p:grpSp>
        <p:nvGrpSpPr>
          <p:cNvPr id="15" name="Group 20"/>
          <p:cNvGrpSpPr>
            <a:grpSpLocks/>
          </p:cNvGrpSpPr>
          <p:nvPr/>
        </p:nvGrpSpPr>
        <p:grpSpPr bwMode="auto">
          <a:xfrm>
            <a:off x="1527110" y="4519798"/>
            <a:ext cx="1130134" cy="929825"/>
            <a:chOff x="565124" y="1250999"/>
            <a:chExt cx="705905" cy="582052"/>
          </a:xfrm>
        </p:grpSpPr>
        <p:sp>
          <p:nvSpPr>
            <p:cNvPr id="16" name="Oval 15">
              <a:extLst>
                <a:ext uri="{FF2B5EF4-FFF2-40B4-BE49-F238E27FC236}"/>
              </a:extLst>
            </p:cNvPr>
            <p:cNvSpPr/>
            <p:nvPr/>
          </p:nvSpPr>
          <p:spPr>
            <a:xfrm>
              <a:off x="565124" y="1250999"/>
              <a:ext cx="559254" cy="538609"/>
            </a:xfrm>
            <a:prstGeom prst="ellipse">
              <a:avLst/>
            </a:prstGeom>
            <a:solidFill>
              <a:srgbClr val="C988B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5600" dirty="0">
                <a:solidFill>
                  <a:schemeClr val="bg1"/>
                </a:solidFill>
                <a:latin typeface="Myriad Pro Bold Condensed" charset="0"/>
                <a:ea typeface="Myriad Pro Bold Condensed" charset="0"/>
                <a:cs typeface="Myriad Pro Bold Condensed" charset="0"/>
              </a:endParaRPr>
            </a:p>
          </p:txBody>
        </p:sp>
        <p:sp>
          <p:nvSpPr>
            <p:cNvPr id="19" name="TextBox 22"/>
            <p:cNvSpPr txBox="1">
              <a:spLocks noChangeArrowheads="1"/>
            </p:cNvSpPr>
            <p:nvPr/>
          </p:nvSpPr>
          <p:spPr bwMode="auto">
            <a:xfrm>
              <a:off x="594465" y="1313678"/>
              <a:ext cx="676564" cy="519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altLang="x-none" sz="4800" dirty="0">
                  <a:solidFill>
                    <a:schemeClr val="bg1"/>
                  </a:solidFill>
                  <a:latin typeface="Devanagari MT" charset="0"/>
                </a:rPr>
                <a:t>✓</a:t>
              </a:r>
              <a:endParaRPr lang="en-US" altLang="x-none" sz="4800" dirty="0">
                <a:solidFill>
                  <a:schemeClr val="bg1"/>
                </a:solidFill>
                <a:latin typeface="Myriad Pro Bold Condensed" charset="0"/>
                <a:ea typeface="Myriad Pro Bold Condensed" charset="0"/>
                <a:cs typeface="Myriad Pro Bold Condensed" charset="0"/>
              </a:endParaRPr>
            </a:p>
          </p:txBody>
        </p:sp>
      </p:grpSp>
      <p:sp>
        <p:nvSpPr>
          <p:cNvPr id="21" name="TextBox 20"/>
          <p:cNvSpPr txBox="1"/>
          <p:nvPr/>
        </p:nvSpPr>
        <p:spPr>
          <a:xfrm>
            <a:off x="2498660" y="5221759"/>
            <a:ext cx="11877675" cy="553998"/>
          </a:xfrm>
          <a:prstGeom prst="rect">
            <a:avLst/>
          </a:prstGeom>
          <a:noFill/>
        </p:spPr>
        <p:txBody>
          <a:bodyPr>
            <a:spAutoFit/>
          </a:bodyPr>
          <a:lstStyle/>
          <a:p>
            <a:pPr>
              <a:defRPr/>
            </a:pP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Trains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on average 26% </a:t>
            </a:r>
            <a:r>
              <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rPr>
              <a:t>faster compared to </a:t>
            </a: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SB</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24" name="TextBox 23"/>
          <p:cNvSpPr txBox="1"/>
          <p:nvPr/>
        </p:nvSpPr>
        <p:spPr>
          <a:xfrm>
            <a:off x="1469023" y="6335221"/>
            <a:ext cx="11877675" cy="707886"/>
          </a:xfrm>
          <a:prstGeom prst="rect">
            <a:avLst/>
          </a:prstGeom>
          <a:noFill/>
        </p:spPr>
        <p:txBody>
          <a:bodyPr>
            <a:spAutoFit/>
          </a:bodyPr>
          <a:lstStyle/>
          <a:p>
            <a:pPr algn="ctr">
              <a:defRPr/>
            </a:pPr>
            <a:r>
              <a:rPr lang="en-US" sz="4000" i="1" dirty="0" err="1"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www.github.com</a:t>
            </a:r>
            <a:r>
              <a:rPr lang="en-US" sz="4000" i="1"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a:t>
            </a:r>
            <a:r>
              <a:rPr lang="en-US" sz="4000" i="1" dirty="0" err="1"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angelajiang</a:t>
            </a:r>
            <a:r>
              <a:rPr lang="en-US" sz="4000" i="1"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a:t>
            </a:r>
            <a:r>
              <a:rPr lang="en-US" sz="4000" i="1" dirty="0" err="1"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SelectiveBackprop</a:t>
            </a:r>
            <a:endParaRPr lang="en-US" sz="4000" i="1"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
        <p:nvSpPr>
          <p:cNvPr id="25" name="TextBox 24"/>
          <p:cNvSpPr txBox="1"/>
          <p:nvPr/>
        </p:nvSpPr>
        <p:spPr>
          <a:xfrm>
            <a:off x="2498660" y="1809979"/>
            <a:ext cx="11877675" cy="553998"/>
          </a:xfrm>
          <a:prstGeom prst="rect">
            <a:avLst/>
          </a:prstGeom>
          <a:noFill/>
        </p:spPr>
        <p:txBody>
          <a:bodyPr>
            <a:spAutoFit/>
          </a:bodyPr>
          <a:lstStyle/>
          <a:p>
            <a:pPr>
              <a:defRPr/>
            </a:pPr>
            <a:r>
              <a:rPr lang="en-US" sz="3000" dirty="0" smtClean="0">
                <a:ln w="6350">
                  <a:noFill/>
                </a:ln>
                <a:solidFill>
                  <a:schemeClr val="tx1">
                    <a:lumMod val="65000"/>
                    <a:lumOff val="35000"/>
                  </a:schemeClr>
                </a:solidFill>
                <a:latin typeface="Avenir Next Condensed Demi Bold" charset="0"/>
                <a:ea typeface="Avenir Next Condensed Demi Bold" charset="0"/>
                <a:cs typeface="Avenir Next Condensed Demi Bold" charset="0"/>
              </a:rPr>
              <a:t>Reduces time spent in the backwards pass by prioritizing high-loss examples</a:t>
            </a:r>
            <a:endParaRPr lang="en-US" sz="3000" dirty="0">
              <a:ln w="6350">
                <a:noFill/>
              </a:ln>
              <a:solidFill>
                <a:schemeClr val="tx1">
                  <a:lumMod val="65000"/>
                  <a:lumOff val="35000"/>
                </a:schemeClr>
              </a:solidFill>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043789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98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7" grpId="0"/>
      <p:bldP spid="18" grpId="0"/>
      <p:bldP spid="14" grpId="0"/>
      <p:bldP spid="21" grpId="0"/>
      <p:bldP spid="24"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smtClean="0"/>
              <a:t>Compared approaches</a:t>
            </a:r>
            <a:endParaRPr lang="en-US" dirty="0"/>
          </a:p>
        </p:txBody>
      </p:sp>
      <p:sp>
        <p:nvSpPr>
          <p:cNvPr id="11" name="Content Placeholder 2"/>
          <p:cNvSpPr>
            <a:spLocks noGrp="1"/>
          </p:cNvSpPr>
          <p:nvPr>
            <p:ph idx="1"/>
          </p:nvPr>
        </p:nvSpPr>
        <p:spPr>
          <a:xfrm>
            <a:off x="1702417" y="2183815"/>
            <a:ext cx="3064877" cy="960437"/>
          </a:xfrm>
        </p:spPr>
        <p:txBody>
          <a:bodyPr>
            <a:normAutofit/>
          </a:bodyPr>
          <a:lstStyle/>
          <a:p>
            <a:pPr marL="0" indent="0">
              <a:buFontTx/>
              <a:buNone/>
              <a:defRPr/>
            </a:pPr>
            <a:r>
              <a:rPr lang="en-US" sz="4500" b="1" smtClean="0">
                <a:solidFill>
                  <a:schemeClr val="accent1"/>
                </a:solidFill>
                <a:latin typeface="Avenir Next Condensed Bold" charset="0"/>
                <a:ea typeface="Avenir Next Condensed Bold" charset="0"/>
                <a:cs typeface="Avenir Next Condensed Bold" charset="0"/>
              </a:rPr>
              <a:t>Traditional</a:t>
            </a:r>
            <a:endParaRPr lang="en-US" sz="4500" b="1" dirty="0">
              <a:solidFill>
                <a:schemeClr val="accent1"/>
              </a:solidFill>
              <a:latin typeface="Avenir Next Condensed Bold" charset="0"/>
              <a:ea typeface="Avenir Next Condensed Bold" charset="0"/>
              <a:cs typeface="Avenir Next Condensed Bold" charset="0"/>
            </a:endParaRPr>
          </a:p>
        </p:txBody>
      </p:sp>
      <p:sp>
        <p:nvSpPr>
          <p:cNvPr id="37895" name="TextBox 9"/>
          <p:cNvSpPr txBox="1">
            <a:spLocks noChangeArrowheads="1"/>
          </p:cNvSpPr>
          <p:nvPr/>
        </p:nvSpPr>
        <p:spPr bwMode="auto">
          <a:xfrm>
            <a:off x="2956042" y="5005136"/>
            <a:ext cx="1841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endParaRPr lang="x-none" altLang="x-none" dirty="0">
              <a:latin typeface="Avenir Next Condensed Demi Bold" charset="0"/>
            </a:endParaRPr>
          </a:p>
        </p:txBody>
      </p:sp>
      <p:sp>
        <p:nvSpPr>
          <p:cNvPr id="14" name="Content Placeholder 2"/>
          <p:cNvSpPr txBox="1">
            <a:spLocks/>
          </p:cNvSpPr>
          <p:nvPr/>
        </p:nvSpPr>
        <p:spPr bwMode="auto">
          <a:xfrm>
            <a:off x="1538786" y="3604041"/>
            <a:ext cx="4492625"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rgbClr val="FF9300"/>
                </a:solidFill>
                <a:latin typeface="Avenir Next Condensed Bold" charset="0"/>
                <a:ea typeface="Avenir Next Condensed Bold" charset="0"/>
                <a:cs typeface="Avenir Next Condensed Bold" charset="0"/>
              </a:rPr>
              <a:t>Katharopoulos18</a:t>
            </a:r>
            <a:endParaRPr lang="en-US" sz="4500" kern="0" dirty="0">
              <a:solidFill>
                <a:srgbClr val="FF9300"/>
              </a:solidFill>
              <a:latin typeface="Avenir Next Condensed Bold" charset="0"/>
              <a:ea typeface="Avenir Next Condensed Bold" charset="0"/>
              <a:cs typeface="Avenir Next Condensed Bold" charset="0"/>
            </a:endParaRPr>
          </a:p>
        </p:txBody>
      </p:sp>
      <p:sp>
        <p:nvSpPr>
          <p:cNvPr id="15" name="Content Placeholder 2"/>
          <p:cNvSpPr txBox="1">
            <a:spLocks/>
          </p:cNvSpPr>
          <p:nvPr/>
        </p:nvSpPr>
        <p:spPr bwMode="auto">
          <a:xfrm>
            <a:off x="1702417" y="6251119"/>
            <a:ext cx="5824746"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buFontTx/>
              <a:buNone/>
              <a:defRPr/>
            </a:pPr>
            <a:r>
              <a:rPr lang="en-US" sz="4500" kern="0" dirty="0" smtClean="0">
                <a:solidFill>
                  <a:srgbClr val="C988BB"/>
                </a:solidFill>
                <a:latin typeface="Avenir Next Condensed Bold" charset="0"/>
                <a:ea typeface="Avenir Next Condensed Bold" charset="0"/>
                <a:cs typeface="Avenir Next Condensed Bold" charset="0"/>
              </a:rPr>
              <a:t>Selective-</a:t>
            </a:r>
            <a:r>
              <a:rPr lang="en-US" sz="4500" kern="0" dirty="0" err="1" smtClean="0">
                <a:solidFill>
                  <a:srgbClr val="C988BB"/>
                </a:solidFill>
                <a:latin typeface="Avenir Next Condensed Bold" charset="0"/>
                <a:ea typeface="Avenir Next Condensed Bold" charset="0"/>
                <a:cs typeface="Avenir Next Condensed Bold" charset="0"/>
              </a:rPr>
              <a:t>Backprop</a:t>
            </a:r>
            <a:r>
              <a:rPr lang="en-US" sz="4500" kern="0" dirty="0" smtClean="0">
                <a:solidFill>
                  <a:srgbClr val="C988BB"/>
                </a:solidFill>
                <a:latin typeface="Avenir Next Condensed Bold" charset="0"/>
                <a:ea typeface="Avenir Next Condensed Bold" charset="0"/>
                <a:cs typeface="Avenir Next Condensed Bold" charset="0"/>
              </a:rPr>
              <a:t> (Us)</a:t>
            </a:r>
            <a:endParaRPr lang="en-US" sz="4500" kern="0" dirty="0">
              <a:solidFill>
                <a:srgbClr val="C988BB"/>
              </a:solidFill>
              <a:latin typeface="Avenir Next Condensed Bold" charset="0"/>
              <a:ea typeface="Avenir Next Condensed Bold" charset="0"/>
              <a:cs typeface="Avenir Next Condensed Bold" charset="0"/>
            </a:endParaRPr>
          </a:p>
        </p:txBody>
      </p:sp>
      <p:sp>
        <p:nvSpPr>
          <p:cNvPr id="13" name="TextBox 12"/>
          <p:cNvSpPr txBox="1">
            <a:spLocks noChangeArrowheads="1"/>
          </p:cNvSpPr>
          <p:nvPr/>
        </p:nvSpPr>
        <p:spPr bwMode="auto">
          <a:xfrm>
            <a:off x="1702418" y="2825039"/>
            <a:ext cx="464806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Classic SGD with no filtering</a:t>
            </a:r>
            <a:endParaRPr lang="en-US" altLang="x-none" sz="3300" dirty="0">
              <a:latin typeface="Avenir Next Condensed Demi Bold" charset="0"/>
              <a:ea typeface="Avenir Next Condensed Demi Bold" charset="0"/>
              <a:cs typeface="Avenir Next Condensed Demi Bold" charset="0"/>
            </a:endParaRPr>
          </a:p>
        </p:txBody>
      </p:sp>
      <p:sp>
        <p:nvSpPr>
          <p:cNvPr id="16" name="TextBox 15"/>
          <p:cNvSpPr txBox="1">
            <a:spLocks noChangeArrowheads="1"/>
          </p:cNvSpPr>
          <p:nvPr/>
        </p:nvSpPr>
        <p:spPr bwMode="auto">
          <a:xfrm>
            <a:off x="1702417" y="4264396"/>
            <a:ext cx="9128793"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State of the art importance sampling approach</a:t>
            </a:r>
            <a:endParaRPr lang="en-US" altLang="x-none" sz="3300" dirty="0">
              <a:latin typeface="Avenir Next Condensed Demi Bold" charset="0"/>
              <a:ea typeface="Avenir Next Condensed Demi Bold" charset="0"/>
              <a:cs typeface="Avenir Next Condensed Demi Bold" charset="0"/>
            </a:endParaRPr>
          </a:p>
        </p:txBody>
      </p:sp>
      <p:sp>
        <p:nvSpPr>
          <p:cNvPr id="9" name="Content Placeholder 2"/>
          <p:cNvSpPr txBox="1">
            <a:spLocks/>
          </p:cNvSpPr>
          <p:nvPr/>
        </p:nvSpPr>
        <p:spPr bwMode="auto">
          <a:xfrm>
            <a:off x="1676720" y="4927580"/>
            <a:ext cx="4492625" cy="960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buFontTx/>
              <a:buNone/>
              <a:defRPr/>
            </a:pPr>
            <a:r>
              <a:rPr lang="en-US" sz="4500" kern="0" dirty="0" smtClean="0">
                <a:solidFill>
                  <a:srgbClr val="00B050"/>
                </a:solidFill>
                <a:latin typeface="Avenir Next Condensed Bold" charset="0"/>
                <a:ea typeface="Avenir Next Condensed Bold" charset="0"/>
                <a:cs typeface="Avenir Next Condensed Bold" charset="0"/>
              </a:rPr>
              <a:t>Random</a:t>
            </a:r>
            <a:endParaRPr lang="en-US" sz="4500" kern="0" dirty="0">
              <a:solidFill>
                <a:srgbClr val="00B050"/>
              </a:solidFill>
              <a:latin typeface="Avenir Next Condensed Bold" charset="0"/>
              <a:ea typeface="Avenir Next Condensed Bold" charset="0"/>
              <a:cs typeface="Avenir Next Condensed Bold" charset="0"/>
            </a:endParaRPr>
          </a:p>
        </p:txBody>
      </p:sp>
      <p:sp>
        <p:nvSpPr>
          <p:cNvPr id="10" name="TextBox 9"/>
          <p:cNvSpPr txBox="1">
            <a:spLocks noChangeArrowheads="1"/>
          </p:cNvSpPr>
          <p:nvPr/>
        </p:nvSpPr>
        <p:spPr bwMode="auto">
          <a:xfrm>
            <a:off x="1702417" y="5585322"/>
            <a:ext cx="9128793"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Random sampling approach</a:t>
            </a:r>
            <a:endParaRPr lang="en-US" altLang="x-none" sz="3300" dirty="0">
              <a:latin typeface="Avenir Next Condensed Demi Bold" charset="0"/>
              <a:ea typeface="Avenir Next Condensed Demi Bold" charset="0"/>
              <a:cs typeface="Avenir Next Condensed Demi Bold" charset="0"/>
            </a:endParaRPr>
          </a:p>
        </p:txBody>
      </p:sp>
    </p:spTree>
    <p:extLst>
      <p:ext uri="{BB962C8B-B14F-4D97-AF65-F5344CB8AC3E}">
        <p14:creationId xmlns:p14="http://schemas.microsoft.com/office/powerpoint/2010/main" val="18240291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724052" y="0"/>
            <a:ext cx="184731" cy="800219"/>
          </a:xfrm>
          <a:prstGeom prst="rect">
            <a:avLst/>
          </a:prstGeom>
          <a:noFill/>
        </p:spPr>
        <p:txBody>
          <a:bodyPr wrap="none" rtlCol="0">
            <a:spAutoFit/>
          </a:bodyPr>
          <a:lstStyle/>
          <a:p>
            <a:endParaRPr lang="en-US"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8778" y="1194637"/>
            <a:ext cx="9212356" cy="6141571"/>
          </a:xfrm>
          <a:prstGeom prst="rect">
            <a:avLst/>
          </a:prstGeom>
        </p:spPr>
      </p:pic>
      <p:sp>
        <p:nvSpPr>
          <p:cNvPr id="13" name="Content Placeholder 2"/>
          <p:cNvSpPr txBox="1">
            <a:spLocks/>
          </p:cNvSpPr>
          <p:nvPr/>
        </p:nvSpPr>
        <p:spPr bwMode="auto">
          <a:xfrm>
            <a:off x="5728695" y="610236"/>
            <a:ext cx="3332037" cy="1229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5000" kern="0" dirty="0" smtClean="0">
                <a:solidFill>
                  <a:schemeClr val="bg1">
                    <a:lumMod val="50000"/>
                  </a:schemeClr>
                </a:solidFill>
                <a:latin typeface="Avenir Book" charset="0"/>
                <a:ea typeface="Avenir Book" charset="0"/>
                <a:cs typeface="Avenir Book" charset="0"/>
              </a:rPr>
              <a:t>SVHN</a:t>
            </a:r>
            <a:endParaRPr lang="en-US" sz="5000" kern="0" dirty="0">
              <a:solidFill>
                <a:schemeClr val="bg1">
                  <a:lumMod val="50000"/>
                </a:schemeClr>
              </a:solidFill>
              <a:latin typeface="Avenir Book" charset="0"/>
              <a:ea typeface="Avenir Book" charset="0"/>
              <a:cs typeface="Avenir Book" charset="0"/>
            </a:endParaRPr>
          </a:p>
        </p:txBody>
      </p:sp>
      <p:sp>
        <p:nvSpPr>
          <p:cNvPr id="9" name="TextBox 8"/>
          <p:cNvSpPr txBox="1">
            <a:spLocks noChangeArrowheads="1"/>
          </p:cNvSpPr>
          <p:nvPr/>
        </p:nvSpPr>
        <p:spPr bwMode="auto">
          <a:xfrm>
            <a:off x="917645" y="2036641"/>
            <a:ext cx="7510738" cy="132343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000" dirty="0" smtClean="0">
                <a:latin typeface="Avenir Book" charset="0"/>
                <a:ea typeface="Avenir Book" charset="0"/>
                <a:cs typeface="Avenir Book" charset="0"/>
              </a:rPr>
              <a:t>Given 40 hours to train,</a:t>
            </a:r>
          </a:p>
          <a:p>
            <a:r>
              <a:rPr lang="en-US" altLang="x-none" sz="4000" dirty="0" smtClean="0">
                <a:latin typeface="Avenir Book" charset="0"/>
                <a:ea typeface="Avenir Book" charset="0"/>
                <a:cs typeface="Avenir Book" charset="0"/>
              </a:rPr>
              <a:t>Stale-SB provides lowest error</a:t>
            </a:r>
            <a:endParaRPr lang="en-US" altLang="x-none" sz="4000" dirty="0">
              <a:latin typeface="Avenir Book" charset="0"/>
              <a:ea typeface="Avenir Book" charset="0"/>
              <a:cs typeface="Avenir Book" charset="0"/>
            </a:endParaRPr>
          </a:p>
        </p:txBody>
      </p:sp>
      <p:cxnSp>
        <p:nvCxnSpPr>
          <p:cNvPr id="10" name="Straight Arrow Connector 9"/>
          <p:cNvCxnSpPr>
            <a:stCxn id="9" idx="2"/>
          </p:cNvCxnSpPr>
          <p:nvPr/>
        </p:nvCxnSpPr>
        <p:spPr>
          <a:xfrm>
            <a:off x="4673014" y="3360080"/>
            <a:ext cx="2721700" cy="1981244"/>
          </a:xfrm>
          <a:prstGeom prst="straightConnector1">
            <a:avLst/>
          </a:prstGeom>
          <a:ln w="381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275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normAutofit/>
          </a:bodyPr>
          <a:lstStyle/>
          <a:p>
            <a:pPr algn="ctr">
              <a:defRPr/>
            </a:pPr>
            <a:r>
              <a:rPr lang="en-US" sz="4600" dirty="0" smtClean="0"/>
              <a:t>Most Pareto optimal points are SB or </a:t>
            </a:r>
            <a:r>
              <a:rPr lang="en-US" sz="4600" dirty="0" err="1" smtClean="0"/>
              <a:t>StaleSB</a:t>
            </a:r>
            <a:endParaRPr lang="en-US" sz="4600" dirty="0"/>
          </a:p>
        </p:txBody>
      </p:sp>
      <p:sp>
        <p:nvSpPr>
          <p:cNvPr id="6" name="TextBox 5"/>
          <p:cNvSpPr txBox="1"/>
          <p:nvPr/>
        </p:nvSpPr>
        <p:spPr>
          <a:xfrm>
            <a:off x="4684295" y="834189"/>
            <a:ext cx="184731" cy="800219"/>
          </a:xfrm>
          <a:prstGeom prst="rect">
            <a:avLst/>
          </a:prstGeom>
          <a:noFill/>
        </p:spPr>
        <p:txBody>
          <a:bodyPr wrap="none" rtlCol="0">
            <a:spAutoFit/>
          </a:bodyPr>
          <a:lstStyle/>
          <a:p>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454" y="2862470"/>
            <a:ext cx="6592885" cy="4395256"/>
          </a:xfrm>
          <a:prstGeom prst="rect">
            <a:avLst/>
          </a:prstGeom>
        </p:spPr>
      </p:pic>
      <p:sp>
        <p:nvSpPr>
          <p:cNvPr id="13" name="Content Placeholder 2"/>
          <p:cNvSpPr txBox="1">
            <a:spLocks/>
          </p:cNvSpPr>
          <p:nvPr/>
        </p:nvSpPr>
        <p:spPr bwMode="auto">
          <a:xfrm>
            <a:off x="2211864" y="2247872"/>
            <a:ext cx="3332037" cy="1229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sz="4500" kern="0" dirty="0" smtClean="0">
                <a:solidFill>
                  <a:schemeClr val="bg1">
                    <a:lumMod val="50000"/>
                  </a:schemeClr>
                </a:solidFill>
                <a:latin typeface="Avenir Book" charset="0"/>
                <a:ea typeface="Avenir Book" charset="0"/>
                <a:cs typeface="Avenir Book" charset="0"/>
              </a:rPr>
              <a:t>CIFAR10</a:t>
            </a:r>
            <a:endParaRPr lang="en-US" sz="4500" kern="0" dirty="0">
              <a:solidFill>
                <a:schemeClr val="bg1">
                  <a:lumMod val="50000"/>
                </a:schemeClr>
              </a:solidFill>
              <a:latin typeface="Avenir Book" charset="0"/>
              <a:ea typeface="Avenir Book" charset="0"/>
              <a:cs typeface="Avenir Book" charset="0"/>
            </a:endParaRPr>
          </a:p>
        </p:txBody>
      </p:sp>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59133" y="2862470"/>
            <a:ext cx="6592885" cy="4395257"/>
          </a:xfrm>
          <a:prstGeom prst="rect">
            <a:avLst/>
          </a:prstGeom>
        </p:spPr>
      </p:pic>
      <p:sp>
        <p:nvSpPr>
          <p:cNvPr id="14" name="Content Placeholder 2"/>
          <p:cNvSpPr txBox="1">
            <a:spLocks/>
          </p:cNvSpPr>
          <p:nvPr/>
        </p:nvSpPr>
        <p:spPr bwMode="auto">
          <a:xfrm>
            <a:off x="9653825" y="2247872"/>
            <a:ext cx="2603500" cy="96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lIns="130622" tIns="65311" rIns="130622" bIns="65311"/>
          <a:lstStyle>
            <a:lvl1pPr marL="488950" indent="-488950" algn="l" rtl="0" eaLnBrk="0" fontAlgn="base" hangingPunct="0">
              <a:spcBef>
                <a:spcPct val="20000"/>
              </a:spcBef>
              <a:spcAft>
                <a:spcPct val="0"/>
              </a:spcAft>
              <a:buChar char="•"/>
              <a:defRPr sz="4000">
                <a:solidFill>
                  <a:schemeClr val="tx1"/>
                </a:solidFill>
                <a:latin typeface="Myriad Pro Condensed" charset="0"/>
                <a:ea typeface="Myriad Pro Condensed" charset="0"/>
                <a:cs typeface="Myriad Pro Condensed" charset="0"/>
              </a:defRPr>
            </a:lvl1pPr>
            <a:lvl2pPr marL="1060450" indent="-407988" algn="l" rtl="0" eaLnBrk="0" fontAlgn="base" hangingPunct="0">
              <a:spcBef>
                <a:spcPct val="20000"/>
              </a:spcBef>
              <a:spcAft>
                <a:spcPct val="0"/>
              </a:spcAft>
              <a:buChar char="•"/>
              <a:defRPr sz="3400">
                <a:solidFill>
                  <a:schemeClr val="tx1"/>
                </a:solidFill>
                <a:latin typeface="Myriad Pro Condensed" charset="0"/>
                <a:ea typeface="Myriad Pro Condensed" charset="0"/>
                <a:cs typeface="Myriad Pro Condensed" charset="0"/>
              </a:defRPr>
            </a:lvl2pPr>
            <a:lvl3pPr marL="1631950" indent="-325438" algn="l" rtl="0" eaLnBrk="0" fontAlgn="base" hangingPunct="0">
              <a:spcBef>
                <a:spcPct val="20000"/>
              </a:spcBef>
              <a:spcAft>
                <a:spcPct val="0"/>
              </a:spcAft>
              <a:buFont typeface="Arial" charset="0"/>
              <a:buChar char="–"/>
              <a:defRPr sz="3400">
                <a:solidFill>
                  <a:schemeClr val="tx1"/>
                </a:solidFill>
                <a:latin typeface="Myriad Pro Condensed" charset="0"/>
                <a:ea typeface="Myriad Pro Condensed" charset="0"/>
                <a:cs typeface="Myriad Pro Condensed" charset="0"/>
              </a:defRPr>
            </a:lvl3pPr>
            <a:lvl4pPr marL="2284413" indent="-325438" algn="l" rtl="0" eaLnBrk="0" fontAlgn="base" hangingPunct="0">
              <a:spcBef>
                <a:spcPct val="20000"/>
              </a:spcBef>
              <a:spcAft>
                <a:spcPct val="0"/>
              </a:spcAft>
              <a:buChar char="•"/>
              <a:defRPr sz="2900">
                <a:solidFill>
                  <a:schemeClr val="tx1"/>
                </a:solidFill>
                <a:latin typeface="Myriad Pro Condensed" charset="0"/>
                <a:ea typeface="Myriad Pro Condensed" charset="0"/>
                <a:cs typeface="Myriad Pro Condensed" charset="0"/>
              </a:defRPr>
            </a:lvl4pPr>
            <a:lvl5pPr marL="2938463" indent="-325438" algn="l" rtl="0" eaLnBrk="0" fontAlgn="base" hangingPunct="0">
              <a:spcBef>
                <a:spcPct val="20000"/>
              </a:spcBef>
              <a:spcAft>
                <a:spcPct val="0"/>
              </a:spcAft>
              <a:buFont typeface="Arial" charset="0"/>
              <a:buChar char="–"/>
              <a:defRPr sz="2900">
                <a:solidFill>
                  <a:schemeClr val="tx1"/>
                </a:solidFill>
                <a:latin typeface="Myriad Pro Condensed" charset="0"/>
                <a:ea typeface="Myriad Pro Condensed" charset="0"/>
                <a:cs typeface="Myriad Pro Condensed" charset="0"/>
              </a:defRPr>
            </a:lvl5pPr>
            <a:lvl6pPr marL="3592106" indent="-326555" algn="l" rtl="0" fontAlgn="base">
              <a:spcBef>
                <a:spcPct val="20000"/>
              </a:spcBef>
              <a:spcAft>
                <a:spcPct val="0"/>
              </a:spcAft>
              <a:buFont typeface="Arial" charset="0"/>
              <a:buChar char="–"/>
              <a:defRPr sz="2900">
                <a:solidFill>
                  <a:schemeClr val="tx1"/>
                </a:solidFill>
                <a:latin typeface="+mn-lt"/>
              </a:defRPr>
            </a:lvl6pPr>
            <a:lvl7pPr marL="4245216" indent="-326555" algn="l" rtl="0" fontAlgn="base">
              <a:spcBef>
                <a:spcPct val="20000"/>
              </a:spcBef>
              <a:spcAft>
                <a:spcPct val="0"/>
              </a:spcAft>
              <a:buFont typeface="Arial" charset="0"/>
              <a:buChar char="–"/>
              <a:defRPr sz="2900">
                <a:solidFill>
                  <a:schemeClr val="tx1"/>
                </a:solidFill>
                <a:latin typeface="+mn-lt"/>
              </a:defRPr>
            </a:lvl7pPr>
            <a:lvl8pPr marL="4898327" indent="-326555" algn="l" rtl="0" fontAlgn="base">
              <a:spcBef>
                <a:spcPct val="20000"/>
              </a:spcBef>
              <a:spcAft>
                <a:spcPct val="0"/>
              </a:spcAft>
              <a:buFont typeface="Arial" charset="0"/>
              <a:buChar char="–"/>
              <a:defRPr sz="2900">
                <a:solidFill>
                  <a:schemeClr val="tx1"/>
                </a:solidFill>
                <a:latin typeface="+mn-lt"/>
              </a:defRPr>
            </a:lvl8pPr>
            <a:lvl9pPr marL="5551437" indent="-326555" algn="l" rtl="0" fontAlgn="base">
              <a:spcBef>
                <a:spcPct val="20000"/>
              </a:spcBef>
              <a:spcAft>
                <a:spcPct val="0"/>
              </a:spcAft>
              <a:buFont typeface="Arial" charset="0"/>
              <a:buChar char="–"/>
              <a:defRPr sz="2900">
                <a:solidFill>
                  <a:schemeClr val="tx1"/>
                </a:solidFill>
                <a:latin typeface="+mn-lt"/>
              </a:defRPr>
            </a:lvl9pPr>
          </a:lstStyle>
          <a:p>
            <a:pPr marL="0" indent="0" algn="ctr">
              <a:buFontTx/>
              <a:buNone/>
              <a:defRPr/>
            </a:pPr>
            <a:r>
              <a:rPr lang="en-US" kern="0" dirty="0" smtClean="0">
                <a:solidFill>
                  <a:schemeClr val="bg1">
                    <a:lumMod val="50000"/>
                  </a:schemeClr>
                </a:solidFill>
                <a:latin typeface="Avenir Book" charset="0"/>
                <a:ea typeface="Avenir Book" charset="0"/>
                <a:cs typeface="Avenir Book" charset="0"/>
              </a:rPr>
              <a:t>CIFAR100</a:t>
            </a:r>
            <a:endParaRPr lang="en-US" kern="0" dirty="0">
              <a:solidFill>
                <a:schemeClr val="bg1">
                  <a:lumMod val="50000"/>
                </a:schemeClr>
              </a:solidFill>
              <a:latin typeface="Avenir Book" charset="0"/>
              <a:ea typeface="Avenir Book" charset="0"/>
              <a:cs typeface="Avenir Book" charset="0"/>
            </a:endParaRPr>
          </a:p>
        </p:txBody>
      </p:sp>
      <p:sp>
        <p:nvSpPr>
          <p:cNvPr id="15" name="TextBox 14"/>
          <p:cNvSpPr txBox="1">
            <a:spLocks noChangeArrowheads="1"/>
          </p:cNvSpPr>
          <p:nvPr/>
        </p:nvSpPr>
        <p:spPr bwMode="auto">
          <a:xfrm>
            <a:off x="4076689" y="2986030"/>
            <a:ext cx="7510738" cy="132343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x-none" sz="4000" dirty="0" smtClean="0">
                <a:latin typeface="Avenir Book" charset="0"/>
                <a:ea typeface="Avenir Book" charset="0"/>
                <a:cs typeface="Avenir Book" charset="0"/>
              </a:rPr>
              <a:t>Given unlimited time to train,</a:t>
            </a:r>
          </a:p>
          <a:p>
            <a:r>
              <a:rPr lang="en-US" altLang="x-none" sz="4000" dirty="0" smtClean="0">
                <a:latin typeface="Avenir Book" charset="0"/>
                <a:ea typeface="Avenir Book" charset="0"/>
                <a:cs typeface="Avenir Book" charset="0"/>
              </a:rPr>
              <a:t>Traditional provides lowest error</a:t>
            </a:r>
            <a:endParaRPr lang="en-US" altLang="x-none" sz="4000" dirty="0">
              <a:latin typeface="Avenir Book" charset="0"/>
              <a:ea typeface="Avenir Book" charset="0"/>
              <a:cs typeface="Avenir Book" charset="0"/>
            </a:endParaRPr>
          </a:p>
        </p:txBody>
      </p:sp>
      <p:cxnSp>
        <p:nvCxnSpPr>
          <p:cNvPr id="16" name="Straight Arrow Connector 15"/>
          <p:cNvCxnSpPr>
            <a:stCxn id="15" idx="2"/>
          </p:cNvCxnSpPr>
          <p:nvPr/>
        </p:nvCxnSpPr>
        <p:spPr>
          <a:xfrm>
            <a:off x="7832058" y="4309469"/>
            <a:ext cx="5620194" cy="1415470"/>
          </a:xfrm>
          <a:prstGeom prst="straightConnector1">
            <a:avLst/>
          </a:prstGeom>
          <a:ln w="762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507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defRPr/>
            </a:pPr>
            <a:r>
              <a:rPr lang="en-US" dirty="0"/>
              <a:t>SB is robust to </a:t>
            </a:r>
            <a:r>
              <a:rPr lang="en-US" dirty="0" smtClean="0"/>
              <a:t>modest </a:t>
            </a:r>
            <a:r>
              <a:rPr lang="en-US" dirty="0"/>
              <a:t>amounts of error</a:t>
            </a:r>
          </a:p>
        </p:txBody>
      </p:sp>
      <p:sp>
        <p:nvSpPr>
          <p:cNvPr id="9" name="TextBox 12"/>
          <p:cNvSpPr txBox="1">
            <a:spLocks noChangeArrowheads="1"/>
          </p:cNvSpPr>
          <p:nvPr/>
        </p:nvSpPr>
        <p:spPr bwMode="auto">
          <a:xfrm>
            <a:off x="1577078" y="2585243"/>
            <a:ext cx="307808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0.1% Randomized</a:t>
            </a:r>
            <a:endParaRPr lang="en-US" altLang="x-none" sz="3300" dirty="0">
              <a:latin typeface="Avenir Next Condensed Demi Bold" charset="0"/>
              <a:ea typeface="Avenir Next Condensed Demi Bold" charset="0"/>
              <a:cs typeface="Avenir Next Condensed Demi Bold" charset="0"/>
            </a:endParaRPr>
          </a:p>
        </p:txBody>
      </p:sp>
      <p:sp>
        <p:nvSpPr>
          <p:cNvPr id="10" name="TextBox 12"/>
          <p:cNvSpPr txBox="1">
            <a:spLocks noChangeArrowheads="1"/>
          </p:cNvSpPr>
          <p:nvPr/>
        </p:nvSpPr>
        <p:spPr bwMode="auto">
          <a:xfrm>
            <a:off x="6028670" y="2585243"/>
            <a:ext cx="297389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smtClean="0">
                <a:latin typeface="Avenir Next Condensed Demi Bold" charset="0"/>
                <a:ea typeface="Avenir Next Condensed Demi Bold" charset="0"/>
                <a:cs typeface="Avenir Next Condensed Demi Bold" charset="0"/>
              </a:rPr>
              <a:t>10% Randomized</a:t>
            </a:r>
            <a:endParaRPr lang="en-US" altLang="x-none" sz="3300" dirty="0">
              <a:latin typeface="Avenir Next Condensed Demi Bold" charset="0"/>
              <a:ea typeface="Avenir Next Condensed Demi Bold" charset="0"/>
              <a:cs typeface="Avenir Next Condensed Demi Bold" charset="0"/>
            </a:endParaRPr>
          </a:p>
        </p:txBody>
      </p:sp>
      <p:sp>
        <p:nvSpPr>
          <p:cNvPr id="11" name="TextBox 12"/>
          <p:cNvSpPr txBox="1">
            <a:spLocks noChangeArrowheads="1"/>
          </p:cNvSpPr>
          <p:nvPr/>
        </p:nvSpPr>
        <p:spPr bwMode="auto">
          <a:xfrm>
            <a:off x="10625135" y="2601759"/>
            <a:ext cx="2973891"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en-US" altLang="x-none" sz="3300" dirty="0">
                <a:latin typeface="Avenir Next Condensed Demi Bold" charset="0"/>
                <a:ea typeface="Avenir Next Condensed Demi Bold" charset="0"/>
                <a:cs typeface="Avenir Next Condensed Demi Bold" charset="0"/>
              </a:rPr>
              <a:t>2</a:t>
            </a:r>
            <a:r>
              <a:rPr lang="en-US" altLang="x-none" sz="3300" dirty="0" smtClean="0">
                <a:latin typeface="Avenir Next Condensed Demi Bold" charset="0"/>
                <a:ea typeface="Avenir Next Condensed Demi Bold" charset="0"/>
                <a:cs typeface="Avenir Next Condensed Demi Bold" charset="0"/>
              </a:rPr>
              <a:t>0% Randomized</a:t>
            </a:r>
            <a:endParaRPr lang="en-US" altLang="x-none" sz="3300" dirty="0">
              <a:latin typeface="Avenir Next Condensed Demi Bold" charset="0"/>
              <a:ea typeface="Avenir Next Condensed Demi Bold" charset="0"/>
              <a:cs typeface="Avenir Next Condensed Demi Bold" charset="0"/>
            </a:endParaRP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11138"/>
          <a:stretch/>
        </p:blipFill>
        <p:spPr>
          <a:xfrm>
            <a:off x="5386191" y="3185407"/>
            <a:ext cx="4347396" cy="3261506"/>
          </a:xfrm>
          <a:prstGeom prst="rect">
            <a:avLst/>
          </a:prstGeom>
        </p:spPr>
      </p:pic>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11313"/>
          <a:stretch/>
        </p:blipFill>
        <p:spPr>
          <a:xfrm>
            <a:off x="9942688" y="3201923"/>
            <a:ext cx="4338786" cy="3261506"/>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5283" y="3168891"/>
            <a:ext cx="4941807" cy="329453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2475" y="438150"/>
            <a:ext cx="13155613" cy="1590675"/>
          </a:xfrm>
        </p:spPr>
        <p:txBody>
          <a:bodyPr rtlCol="0">
            <a:normAutofit/>
          </a:bodyPr>
          <a:lstStyle/>
          <a:p>
            <a:pPr defTabSz="1097280" eaLnBrk="1" fontAlgn="auto" hangingPunct="1">
              <a:spcAft>
                <a:spcPts val="0"/>
              </a:spcAft>
              <a:defRPr/>
            </a:pPr>
            <a:r>
              <a:rPr lang="en-US" sz="4800" b="1" dirty="0" smtClean="0">
                <a:solidFill>
                  <a:srgbClr val="C988BB"/>
                </a:solidFill>
              </a:rPr>
              <a:t>Selective-</a:t>
            </a:r>
            <a:r>
              <a:rPr lang="en-US" sz="4800" b="1" dirty="0" err="1" smtClean="0">
                <a:solidFill>
                  <a:srgbClr val="C988BB"/>
                </a:solidFill>
              </a:rPr>
              <a:t>Backprop</a:t>
            </a:r>
            <a:r>
              <a:rPr lang="en-US" sz="4800" dirty="0" smtClean="0"/>
              <a:t> prioritizes informative examples</a:t>
            </a:r>
            <a:endParaRPr lang="en-US" sz="4800" dirty="0"/>
          </a:p>
        </p:txBody>
      </p:sp>
      <p:pic>
        <p:nvPicPr>
          <p:cNvPr id="21506"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7326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7" name="Picture 18"/>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8"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09" name="Picture 2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210800"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0" name="Picture 2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719638"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1" name="Picture 1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66013" y="5681663"/>
            <a:ext cx="2082800"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2" name="Picture 7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3" name="Picture 7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955588" y="2028825"/>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4" name="Picture 79"/>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2028825"/>
            <a:ext cx="2082801"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515" name="Picture 80"/>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73113" y="5681663"/>
            <a:ext cx="2082801" cy="167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704949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4577" name="Title 1"/>
          <p:cNvSpPr>
            <a:spLocks noGrp="1"/>
          </p:cNvSpPr>
          <p:nvPr>
            <p:ph type="title"/>
          </p:nvPr>
        </p:nvSpPr>
        <p:spPr>
          <a:xfrm>
            <a:off x="998538" y="2051050"/>
            <a:ext cx="12619037" cy="3424238"/>
          </a:xfrm>
        </p:spPr>
        <p:txBody>
          <a:bodyPr/>
          <a:lstStyle/>
          <a:p>
            <a:r>
              <a:rPr lang="en-US" altLang="x-none"/>
              <a:t>DNN basics</a:t>
            </a:r>
          </a:p>
        </p:txBody>
      </p:sp>
      <p:sp>
        <p:nvSpPr>
          <p:cNvPr id="3" name="Text Placeholder 2"/>
          <p:cNvSpPr>
            <a:spLocks noGrp="1"/>
          </p:cNvSpPr>
          <p:nvPr>
            <p:ph type="body" idx="1"/>
          </p:nvPr>
        </p:nvSpPr>
        <p:spPr>
          <a:xfrm>
            <a:off x="998538" y="5507038"/>
            <a:ext cx="12619037" cy="1800225"/>
          </a:xfrm>
        </p:spPr>
        <p:txBody>
          <a:bodyPr/>
          <a:lstStyle/>
          <a:p>
            <a:pPr>
              <a:defRPr/>
            </a:pPr>
            <a:r>
              <a:rPr lang="en-US" sz="4500" b="1" dirty="0" smtClean="0">
                <a:solidFill>
                  <a:srgbClr val="C988BB"/>
                </a:solidFill>
              </a:rPr>
              <a:t>How to use and train a DNN</a:t>
            </a:r>
            <a:endParaRPr lang="en-US" sz="4500" b="1" dirty="0">
              <a:solidFill>
                <a:srgbClr val="C988BB"/>
              </a:solidFill>
            </a:endParaRPr>
          </a:p>
        </p:txBody>
      </p:sp>
    </p:spTree>
    <p:extLst>
      <p:ext uri="{BB962C8B-B14F-4D97-AF65-F5344CB8AC3E}">
        <p14:creationId xmlns:p14="http://schemas.microsoft.com/office/powerpoint/2010/main" val="12734130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037888" y="2228850"/>
            <a:ext cx="18923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83" name="Shape 208"/>
          <p:cNvCxnSpPr>
            <a:cxnSpLocks noChangeShapeType="1"/>
          </p:cNvCxnSpPr>
          <p:nvPr/>
        </p:nvCxnSpPr>
        <p:spPr bwMode="auto">
          <a:xfrm>
            <a:off x="3929063" y="4638675"/>
            <a:ext cx="646112" cy="0"/>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2" name="Title 1"/>
          <p:cNvSpPr>
            <a:spLocks noGrp="1"/>
          </p:cNvSpPr>
          <p:nvPr>
            <p:ph type="title"/>
          </p:nvPr>
        </p:nvSpPr>
        <p:spPr/>
        <p:txBody>
          <a:bodyPr rtlCol="0">
            <a:normAutofit/>
          </a:bodyPr>
          <a:lstStyle/>
          <a:p>
            <a:pPr defTabSz="1097280" eaLnBrk="1" fontAlgn="auto" hangingPunct="1">
              <a:spcAft>
                <a:spcPts val="0"/>
              </a:spcAft>
              <a:defRPr/>
            </a:pPr>
            <a:r>
              <a:rPr lang="en-US" sz="5280" dirty="0" smtClean="0"/>
              <a:t>Example task: Image classification</a:t>
            </a:r>
            <a:endParaRPr lang="en-US" sz="5280" dirty="0"/>
          </a:p>
        </p:txBody>
      </p:sp>
      <p:pic>
        <p:nvPicPr>
          <p:cNvPr id="48" name="Picture 47"/>
          <p:cNvPicPr>
            <a:picLocks noChangeAspect="1"/>
          </p:cNvPicPr>
          <p:nvPr/>
        </p:nvPicPr>
        <p:blipFill>
          <a:blip r:embed="rId4">
            <a:extLst>
              <a:ext uri="{28A0092B-C50C-407E-A947-70E740481C1C}">
                <a14:useLocalDpi xmlns:a14="http://schemas.microsoft.com/office/drawing/2010/main" val="0"/>
              </a:ext>
            </a:extLst>
          </a:blip>
          <a:srcRect l="32315" r="14000"/>
          <a:stretch>
            <a:fillRect/>
          </a:stretch>
        </p:blipFill>
        <p:spPr bwMode="auto">
          <a:xfrm>
            <a:off x="1543050" y="3678238"/>
            <a:ext cx="2128838" cy="1920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p:cNvSpPr txBox="1">
            <a:spLocks noChangeArrowheads="1"/>
          </p:cNvSpPr>
          <p:nvPr/>
        </p:nvSpPr>
        <p:spPr bwMode="auto">
          <a:xfrm>
            <a:off x="11445875" y="2341563"/>
            <a:ext cx="99218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Dog</a:t>
            </a:r>
          </a:p>
        </p:txBody>
      </p:sp>
      <p:sp>
        <p:nvSpPr>
          <p:cNvPr id="51" name="TextBox 50"/>
          <p:cNvSpPr txBox="1">
            <a:spLocks noChangeArrowheads="1"/>
          </p:cNvSpPr>
          <p:nvPr/>
        </p:nvSpPr>
        <p:spPr bwMode="auto">
          <a:xfrm>
            <a:off x="11225213" y="3556000"/>
            <a:ext cx="1431925"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Lizard</a:t>
            </a:r>
          </a:p>
        </p:txBody>
      </p:sp>
      <p:sp>
        <p:nvSpPr>
          <p:cNvPr id="52" name="TextBox 51"/>
          <p:cNvSpPr txBox="1">
            <a:spLocks noChangeArrowheads="1"/>
          </p:cNvSpPr>
          <p:nvPr/>
        </p:nvSpPr>
        <p:spPr bwMode="auto">
          <a:xfrm>
            <a:off x="11366500" y="4846638"/>
            <a:ext cx="11493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Goat</a:t>
            </a:r>
          </a:p>
        </p:txBody>
      </p:sp>
      <p:sp>
        <p:nvSpPr>
          <p:cNvPr id="53" name="TextBox 52"/>
          <p:cNvSpPr txBox="1">
            <a:spLocks noChangeArrowheads="1"/>
          </p:cNvSpPr>
          <p:nvPr/>
        </p:nvSpPr>
        <p:spPr bwMode="auto">
          <a:xfrm>
            <a:off x="11422063" y="6086475"/>
            <a:ext cx="1038225"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Bird</a:t>
            </a:r>
          </a:p>
        </p:txBody>
      </p:sp>
      <p:sp>
        <p:nvSpPr>
          <p:cNvPr id="6" name="Rectangle 5"/>
          <p:cNvSpPr/>
          <p:nvPr/>
        </p:nvSpPr>
        <p:spPr>
          <a:xfrm>
            <a:off x="4769028" y="2754790"/>
            <a:ext cx="5218386" cy="3910881"/>
          </a:xfrm>
          <a:prstGeom prst="rect">
            <a:avLst/>
          </a:prstGeom>
          <a:solidFill>
            <a:schemeClr val="tx1">
              <a:lumMod val="85000"/>
              <a:lumOff val="1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6500" dirty="0">
                <a:ln>
                  <a:solidFill>
                    <a:sysClr val="windowText" lastClr="000000"/>
                  </a:solidFill>
                </a:ln>
                <a:solidFill>
                  <a:schemeClr val="bg1"/>
                </a:solidFill>
                <a:latin typeface="Myriad Pro Condensed" charset="0"/>
                <a:ea typeface="Myriad Pro Condensed" charset="0"/>
                <a:cs typeface="Myriad Pro Condensed" charset="0"/>
              </a:rPr>
              <a:t>DNN</a:t>
            </a:r>
          </a:p>
        </p:txBody>
      </p:sp>
      <p:cxnSp>
        <p:nvCxnSpPr>
          <p:cNvPr id="56" name="Shape 208"/>
          <p:cNvCxnSpPr>
            <a:cxnSpLocks noChangeShapeType="1"/>
          </p:cNvCxnSpPr>
          <p:nvPr/>
        </p:nvCxnSpPr>
        <p:spPr bwMode="auto">
          <a:xfrm>
            <a:off x="10182225" y="4638675"/>
            <a:ext cx="646113" cy="0"/>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43097089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3"/>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18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1" grpId="0"/>
      <p:bldP spid="52" grpId="0"/>
      <p:bldP spid="5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hape 165"/>
          <p:cNvSpPr>
            <a:spLocks noChangeArrowheads="1"/>
          </p:cNvSpPr>
          <p:nvPr/>
        </p:nvSpPr>
        <p:spPr bwMode="auto">
          <a:xfrm>
            <a:off x="3611563" y="2925763"/>
            <a:ext cx="1058862" cy="1058862"/>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50" name="Shape 166"/>
          <p:cNvSpPr>
            <a:spLocks noChangeArrowheads="1"/>
          </p:cNvSpPr>
          <p:nvPr/>
        </p:nvSpPr>
        <p:spPr bwMode="auto">
          <a:xfrm>
            <a:off x="3611563" y="4191000"/>
            <a:ext cx="1058862"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51" name="Shape 167"/>
          <p:cNvSpPr>
            <a:spLocks noChangeArrowheads="1"/>
          </p:cNvSpPr>
          <p:nvPr/>
        </p:nvSpPr>
        <p:spPr bwMode="auto">
          <a:xfrm>
            <a:off x="3611563" y="5456238"/>
            <a:ext cx="1058862"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52" name="Shape 168"/>
          <p:cNvSpPr>
            <a:spLocks noChangeArrowheads="1"/>
          </p:cNvSpPr>
          <p:nvPr/>
        </p:nvSpPr>
        <p:spPr bwMode="auto">
          <a:xfrm>
            <a:off x="4670425" y="3559175"/>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53" name="Shape 169"/>
          <p:cNvSpPr>
            <a:spLocks noChangeArrowheads="1"/>
          </p:cNvSpPr>
          <p:nvPr/>
        </p:nvSpPr>
        <p:spPr bwMode="auto">
          <a:xfrm>
            <a:off x="4670425" y="4822825"/>
            <a:ext cx="1057275" cy="1058863"/>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27654" name="Shape 170"/>
          <p:cNvCxnSpPr>
            <a:cxnSpLocks noChangeShapeType="1"/>
          </p:cNvCxnSpPr>
          <p:nvPr/>
        </p:nvCxnSpPr>
        <p:spPr bwMode="auto">
          <a:xfrm>
            <a:off x="4670425" y="3454400"/>
            <a:ext cx="153988"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55" name="Shape 171"/>
          <p:cNvCxnSpPr>
            <a:cxnSpLocks noChangeShapeType="1"/>
          </p:cNvCxnSpPr>
          <p:nvPr/>
        </p:nvCxnSpPr>
        <p:spPr bwMode="auto">
          <a:xfrm rot="10800000" flipH="1">
            <a:off x="4670425" y="4460875"/>
            <a:ext cx="153988"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56" name="Shape 172"/>
          <p:cNvCxnSpPr>
            <a:cxnSpLocks noChangeShapeType="1"/>
          </p:cNvCxnSpPr>
          <p:nvPr/>
        </p:nvCxnSpPr>
        <p:spPr bwMode="auto">
          <a:xfrm>
            <a:off x="4670425" y="4719638"/>
            <a:ext cx="153988"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57" name="Shape 173"/>
          <p:cNvCxnSpPr>
            <a:cxnSpLocks noChangeShapeType="1"/>
          </p:cNvCxnSpPr>
          <p:nvPr/>
        </p:nvCxnSpPr>
        <p:spPr bwMode="auto">
          <a:xfrm rot="10800000" flipH="1">
            <a:off x="4670425" y="5726113"/>
            <a:ext cx="153988"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27658" name="Shape 174"/>
          <p:cNvSpPr>
            <a:spLocks noChangeArrowheads="1"/>
          </p:cNvSpPr>
          <p:nvPr/>
        </p:nvSpPr>
        <p:spPr bwMode="auto">
          <a:xfrm>
            <a:off x="5780088" y="2925763"/>
            <a:ext cx="1057275" cy="1058862"/>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59" name="Shape 175"/>
          <p:cNvSpPr>
            <a:spLocks noChangeArrowheads="1"/>
          </p:cNvSpPr>
          <p:nvPr/>
        </p:nvSpPr>
        <p:spPr bwMode="auto">
          <a:xfrm>
            <a:off x="5780088" y="4191000"/>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60" name="Shape 176"/>
          <p:cNvSpPr>
            <a:spLocks noChangeArrowheads="1"/>
          </p:cNvSpPr>
          <p:nvPr/>
        </p:nvSpPr>
        <p:spPr bwMode="auto">
          <a:xfrm>
            <a:off x="5780088" y="5456238"/>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61" name="Shape 177"/>
          <p:cNvSpPr>
            <a:spLocks noChangeArrowheads="1"/>
          </p:cNvSpPr>
          <p:nvPr/>
        </p:nvSpPr>
        <p:spPr bwMode="auto">
          <a:xfrm>
            <a:off x="6837363" y="3559175"/>
            <a:ext cx="1058862"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62" name="Shape 178"/>
          <p:cNvSpPr>
            <a:spLocks noChangeArrowheads="1"/>
          </p:cNvSpPr>
          <p:nvPr/>
        </p:nvSpPr>
        <p:spPr bwMode="auto">
          <a:xfrm>
            <a:off x="6837363" y="4822825"/>
            <a:ext cx="1058862" cy="1058863"/>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27663" name="Shape 179"/>
          <p:cNvCxnSpPr>
            <a:cxnSpLocks noChangeShapeType="1"/>
          </p:cNvCxnSpPr>
          <p:nvPr/>
        </p:nvCxnSpPr>
        <p:spPr bwMode="auto">
          <a:xfrm>
            <a:off x="6837363" y="3454400"/>
            <a:ext cx="155575"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64" name="Shape 180"/>
          <p:cNvCxnSpPr>
            <a:cxnSpLocks noChangeShapeType="1"/>
          </p:cNvCxnSpPr>
          <p:nvPr/>
        </p:nvCxnSpPr>
        <p:spPr bwMode="auto">
          <a:xfrm rot="10800000" flipH="1">
            <a:off x="6837363" y="4460875"/>
            <a:ext cx="155575"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65" name="Shape 181"/>
          <p:cNvCxnSpPr>
            <a:cxnSpLocks noChangeShapeType="1"/>
          </p:cNvCxnSpPr>
          <p:nvPr/>
        </p:nvCxnSpPr>
        <p:spPr bwMode="auto">
          <a:xfrm>
            <a:off x="6837363" y="4719638"/>
            <a:ext cx="155575"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66" name="Shape 182"/>
          <p:cNvCxnSpPr>
            <a:cxnSpLocks noChangeShapeType="1"/>
          </p:cNvCxnSpPr>
          <p:nvPr/>
        </p:nvCxnSpPr>
        <p:spPr bwMode="auto">
          <a:xfrm rot="10800000" flipH="1">
            <a:off x="6837363" y="5726113"/>
            <a:ext cx="155575"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67" name="Shape 183"/>
          <p:cNvCxnSpPr>
            <a:cxnSpLocks noChangeShapeType="1"/>
          </p:cNvCxnSpPr>
          <p:nvPr/>
        </p:nvCxnSpPr>
        <p:spPr bwMode="auto">
          <a:xfrm rot="10800000" flipH="1">
            <a:off x="5727700" y="3829050"/>
            <a:ext cx="206375"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68" name="Shape 184"/>
          <p:cNvCxnSpPr>
            <a:cxnSpLocks noChangeShapeType="1"/>
          </p:cNvCxnSpPr>
          <p:nvPr/>
        </p:nvCxnSpPr>
        <p:spPr bwMode="auto">
          <a:xfrm rot="10800000">
            <a:off x="5727700" y="4087813"/>
            <a:ext cx="228600" cy="22701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69" name="Shape 185"/>
          <p:cNvCxnSpPr>
            <a:cxnSpLocks noChangeShapeType="1"/>
          </p:cNvCxnSpPr>
          <p:nvPr/>
        </p:nvCxnSpPr>
        <p:spPr bwMode="auto">
          <a:xfrm rot="10800000" flipH="1">
            <a:off x="5727700" y="5108575"/>
            <a:ext cx="206375"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70" name="Shape 186"/>
          <p:cNvCxnSpPr>
            <a:cxnSpLocks noChangeShapeType="1"/>
          </p:cNvCxnSpPr>
          <p:nvPr/>
        </p:nvCxnSpPr>
        <p:spPr bwMode="auto">
          <a:xfrm rot="10800000">
            <a:off x="5727700" y="5367338"/>
            <a:ext cx="228600" cy="2286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27671" name="Shape 187"/>
          <p:cNvSpPr>
            <a:spLocks noChangeArrowheads="1"/>
          </p:cNvSpPr>
          <p:nvPr/>
        </p:nvSpPr>
        <p:spPr bwMode="auto">
          <a:xfrm>
            <a:off x="8412163" y="3559175"/>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72" name="Shape 188"/>
          <p:cNvSpPr>
            <a:spLocks noChangeArrowheads="1"/>
          </p:cNvSpPr>
          <p:nvPr/>
        </p:nvSpPr>
        <p:spPr bwMode="auto">
          <a:xfrm>
            <a:off x="8412163" y="4822825"/>
            <a:ext cx="1057275" cy="1058863"/>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73" name="Shape 189"/>
          <p:cNvSpPr>
            <a:spLocks noChangeArrowheads="1"/>
          </p:cNvSpPr>
          <p:nvPr/>
        </p:nvSpPr>
        <p:spPr bwMode="auto">
          <a:xfrm>
            <a:off x="8412163" y="6088063"/>
            <a:ext cx="1057275" cy="1058862"/>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27674" name="Shape 190"/>
          <p:cNvSpPr>
            <a:spLocks noChangeArrowheads="1"/>
          </p:cNvSpPr>
          <p:nvPr/>
        </p:nvSpPr>
        <p:spPr bwMode="auto">
          <a:xfrm>
            <a:off x="8412163" y="2293938"/>
            <a:ext cx="1057275" cy="1057275"/>
          </a:xfrm>
          <a:prstGeom prst="ellipse">
            <a:avLst/>
          </a:prstGeom>
          <a:solidFill>
            <a:srgbClr val="F2686D"/>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27675" name="Shape 191"/>
          <p:cNvCxnSpPr>
            <a:cxnSpLocks noChangeShapeType="1"/>
          </p:cNvCxnSpPr>
          <p:nvPr/>
        </p:nvCxnSpPr>
        <p:spPr bwMode="auto">
          <a:xfrm>
            <a:off x="7896225" y="4087813"/>
            <a:ext cx="515938"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76" name="Shape 192"/>
          <p:cNvCxnSpPr>
            <a:cxnSpLocks noChangeShapeType="1"/>
          </p:cNvCxnSpPr>
          <p:nvPr/>
        </p:nvCxnSpPr>
        <p:spPr bwMode="auto">
          <a:xfrm>
            <a:off x="7896225" y="4087813"/>
            <a:ext cx="669925" cy="890587"/>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77" name="Shape 193"/>
          <p:cNvCxnSpPr>
            <a:cxnSpLocks noChangeShapeType="1"/>
          </p:cNvCxnSpPr>
          <p:nvPr/>
        </p:nvCxnSpPr>
        <p:spPr bwMode="auto">
          <a:xfrm rot="10800000" flipH="1">
            <a:off x="7896225" y="3197225"/>
            <a:ext cx="669925" cy="890588"/>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78" name="Shape 194"/>
          <p:cNvCxnSpPr>
            <a:cxnSpLocks noChangeShapeType="1"/>
          </p:cNvCxnSpPr>
          <p:nvPr/>
        </p:nvCxnSpPr>
        <p:spPr bwMode="auto">
          <a:xfrm>
            <a:off x="7896225" y="4087813"/>
            <a:ext cx="669925" cy="215582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79" name="Shape 195"/>
          <p:cNvCxnSpPr>
            <a:cxnSpLocks noChangeShapeType="1"/>
          </p:cNvCxnSpPr>
          <p:nvPr/>
        </p:nvCxnSpPr>
        <p:spPr bwMode="auto">
          <a:xfrm>
            <a:off x="7896225" y="5353050"/>
            <a:ext cx="515938"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80" name="Shape 196"/>
          <p:cNvCxnSpPr>
            <a:cxnSpLocks noChangeShapeType="1"/>
          </p:cNvCxnSpPr>
          <p:nvPr/>
        </p:nvCxnSpPr>
        <p:spPr bwMode="auto">
          <a:xfrm rot="10800000" flipH="1">
            <a:off x="7896225" y="4460875"/>
            <a:ext cx="669925" cy="89217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81" name="Shape 197"/>
          <p:cNvCxnSpPr>
            <a:cxnSpLocks noChangeShapeType="1"/>
          </p:cNvCxnSpPr>
          <p:nvPr/>
        </p:nvCxnSpPr>
        <p:spPr bwMode="auto">
          <a:xfrm rot="10800000" flipH="1">
            <a:off x="7896225" y="3197225"/>
            <a:ext cx="669925" cy="215582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27682" name="Shape 198"/>
          <p:cNvCxnSpPr>
            <a:cxnSpLocks noChangeShapeType="1"/>
          </p:cNvCxnSpPr>
          <p:nvPr/>
        </p:nvCxnSpPr>
        <p:spPr bwMode="auto">
          <a:xfrm>
            <a:off x="7896225" y="5353050"/>
            <a:ext cx="669925" cy="890588"/>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grpSp>
        <p:nvGrpSpPr>
          <p:cNvPr id="50" name="Group 49"/>
          <p:cNvGrpSpPr>
            <a:grpSpLocks/>
          </p:cNvGrpSpPr>
          <p:nvPr/>
        </p:nvGrpSpPr>
        <p:grpSpPr bwMode="auto">
          <a:xfrm>
            <a:off x="9469438" y="2374900"/>
            <a:ext cx="2089150" cy="4716463"/>
            <a:chOff x="10587363" y="2025445"/>
            <a:chExt cx="2088948" cy="4717295"/>
          </a:xfrm>
        </p:grpSpPr>
        <p:sp>
          <p:nvSpPr>
            <p:cNvPr id="27692" name="Shape 204"/>
            <p:cNvSpPr>
              <a:spLocks noChangeArrowheads="1"/>
            </p:cNvSpPr>
            <p:nvPr/>
          </p:nvSpPr>
          <p:spPr bwMode="auto">
            <a:xfrm>
              <a:off x="11026032" y="3285739"/>
              <a:ext cx="1650279" cy="927441"/>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r>
                <a:rPr lang="en" altLang="x-none" sz="3600">
                  <a:solidFill>
                    <a:schemeClr val="bg1"/>
                  </a:solidFill>
                  <a:latin typeface="Avenir Next Condensed Medium" charset="0"/>
                  <a:ea typeface="Avenir Next Condensed Medium" charset="0"/>
                  <a:cs typeface="Avenir Next Condensed Medium" charset="0"/>
                  <a:sym typeface="Impact" charset="0"/>
                </a:rPr>
                <a:t>.1</a:t>
              </a:r>
              <a:endParaRPr lang="x-none" altLang="x-none" sz="3600">
                <a:solidFill>
                  <a:schemeClr val="bg1"/>
                </a:solidFill>
                <a:latin typeface="Avenir Next Condensed Medium" charset="0"/>
                <a:ea typeface="Avenir Next Condensed Medium" charset="0"/>
                <a:cs typeface="Avenir Next Condensed Medium" charset="0"/>
                <a:sym typeface="Impact" charset="0"/>
              </a:endParaRPr>
            </a:p>
          </p:txBody>
        </p:sp>
        <p:sp>
          <p:nvSpPr>
            <p:cNvPr id="27693" name="Shape 205"/>
            <p:cNvSpPr>
              <a:spLocks noChangeArrowheads="1"/>
            </p:cNvSpPr>
            <p:nvPr/>
          </p:nvSpPr>
          <p:spPr bwMode="auto">
            <a:xfrm>
              <a:off x="11026032" y="4568167"/>
              <a:ext cx="1650279" cy="927441"/>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r>
                <a:rPr lang="en" altLang="x-none" sz="3600">
                  <a:solidFill>
                    <a:schemeClr val="bg1"/>
                  </a:solidFill>
                  <a:latin typeface="Avenir Next Condensed Medium" charset="0"/>
                  <a:ea typeface="Avenir Next Condensed Medium" charset="0"/>
                  <a:cs typeface="Avenir Next Condensed Medium" charset="0"/>
                  <a:sym typeface="Impact" charset="0"/>
                </a:rPr>
                <a:t>.2</a:t>
              </a:r>
              <a:endParaRPr lang="x-none" altLang="x-none" sz="3600">
                <a:solidFill>
                  <a:schemeClr val="bg1"/>
                </a:solidFill>
                <a:latin typeface="Avenir Next Condensed Medium" charset="0"/>
                <a:ea typeface="Avenir Next Condensed Medium" charset="0"/>
                <a:cs typeface="Avenir Next Condensed Medium" charset="0"/>
                <a:sym typeface="Impact" charset="0"/>
              </a:endParaRPr>
            </a:p>
          </p:txBody>
        </p:sp>
        <p:cxnSp>
          <p:nvCxnSpPr>
            <p:cNvPr id="27694" name="Shape 199"/>
            <p:cNvCxnSpPr>
              <a:cxnSpLocks noChangeShapeType="1"/>
            </p:cNvCxnSpPr>
            <p:nvPr/>
          </p:nvCxnSpPr>
          <p:spPr bwMode="auto">
            <a:xfrm>
              <a:off x="10587363" y="2487595"/>
              <a:ext cx="418627" cy="3141"/>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27695" name="Shape 200"/>
            <p:cNvCxnSpPr>
              <a:cxnSpLocks noChangeShapeType="1"/>
            </p:cNvCxnSpPr>
            <p:nvPr/>
          </p:nvCxnSpPr>
          <p:spPr bwMode="auto">
            <a:xfrm>
              <a:off x="10587363" y="3758956"/>
              <a:ext cx="418627" cy="3141"/>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27696" name="Shape 201"/>
            <p:cNvCxnSpPr>
              <a:cxnSpLocks noChangeShapeType="1"/>
            </p:cNvCxnSpPr>
            <p:nvPr/>
          </p:nvCxnSpPr>
          <p:spPr bwMode="auto">
            <a:xfrm>
              <a:off x="10587363" y="5030317"/>
              <a:ext cx="418627" cy="3141"/>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cxnSp>
          <p:nvCxnSpPr>
            <p:cNvPr id="27697" name="Shape 202"/>
            <p:cNvCxnSpPr>
              <a:cxnSpLocks noChangeShapeType="1"/>
            </p:cNvCxnSpPr>
            <p:nvPr/>
          </p:nvCxnSpPr>
          <p:spPr bwMode="auto">
            <a:xfrm>
              <a:off x="10587363" y="6301678"/>
              <a:ext cx="418627" cy="3141"/>
            </a:xfrm>
            <a:prstGeom prst="straightConnector1">
              <a:avLst/>
            </a:prstGeom>
            <a:noFill/>
            <a:ln w="19050">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27698" name="Shape 203"/>
            <p:cNvSpPr>
              <a:spLocks noChangeArrowheads="1"/>
            </p:cNvSpPr>
            <p:nvPr/>
          </p:nvSpPr>
          <p:spPr bwMode="auto">
            <a:xfrm>
              <a:off x="11005990" y="2025445"/>
              <a:ext cx="1650279" cy="927441"/>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r>
                <a:rPr lang="en" altLang="x-none" sz="3600">
                  <a:solidFill>
                    <a:schemeClr val="bg1"/>
                  </a:solidFill>
                  <a:latin typeface="Avenir Next Condensed Medium" charset="0"/>
                  <a:ea typeface="Avenir Next Condensed Medium" charset="0"/>
                  <a:cs typeface="Avenir Next Condensed Medium" charset="0"/>
                  <a:sym typeface="Impact" charset="0"/>
                </a:rPr>
                <a:t>.6</a:t>
              </a:r>
              <a:endParaRPr lang="x-none" altLang="x-none" sz="3600">
                <a:solidFill>
                  <a:schemeClr val="bg1"/>
                </a:solidFill>
                <a:latin typeface="Avenir Next Condensed Medium" charset="0"/>
                <a:ea typeface="Avenir Next Condensed Medium" charset="0"/>
                <a:cs typeface="Avenir Next Condensed Medium" charset="0"/>
                <a:sym typeface="Impact" charset="0"/>
              </a:endParaRPr>
            </a:p>
          </p:txBody>
        </p:sp>
        <p:sp>
          <p:nvSpPr>
            <p:cNvPr id="27699" name="Shape 206"/>
            <p:cNvSpPr>
              <a:spLocks noChangeArrowheads="1"/>
            </p:cNvSpPr>
            <p:nvPr/>
          </p:nvSpPr>
          <p:spPr bwMode="auto">
            <a:xfrm>
              <a:off x="11026032" y="5815299"/>
              <a:ext cx="1650279" cy="927441"/>
            </a:xfrm>
            <a:prstGeom prst="roundRect">
              <a:avLst>
                <a:gd name="adj" fmla="val 8412"/>
              </a:avLst>
            </a:prstGeom>
            <a:solidFill>
              <a:srgbClr val="F2686D"/>
            </a:solidFill>
            <a:ln w="19050">
              <a:solidFill>
                <a:srgbClr val="000000"/>
              </a:solidFill>
              <a:round/>
              <a:headEnd/>
              <a:tailEnd/>
            </a:ln>
          </p:spPr>
          <p:txBody>
            <a:bodyPr lIns="91425" tIns="91425" rIns="91425" bIns="91425" anchor="ctr"/>
            <a:lstStyle/>
            <a:p>
              <a:pPr algn="ctr"/>
              <a:r>
                <a:rPr lang="en" altLang="x-none" sz="3600">
                  <a:solidFill>
                    <a:schemeClr val="bg1"/>
                  </a:solidFill>
                  <a:latin typeface="Avenir Next Condensed Medium" charset="0"/>
                  <a:ea typeface="Avenir Next Condensed Medium" charset="0"/>
                  <a:cs typeface="Avenir Next Condensed Medium" charset="0"/>
                  <a:sym typeface="Impact" charset="0"/>
                </a:rPr>
                <a:t>.1</a:t>
              </a:r>
              <a:endParaRPr lang="x-none" altLang="x-none" sz="3600">
                <a:solidFill>
                  <a:schemeClr val="bg1"/>
                </a:solidFill>
                <a:latin typeface="Avenir Next Condensed Medium" charset="0"/>
                <a:ea typeface="Avenir Next Condensed Medium" charset="0"/>
                <a:cs typeface="Avenir Next Condensed Medium" charset="0"/>
                <a:sym typeface="Impact" charset="0"/>
              </a:endParaRPr>
            </a:p>
          </p:txBody>
        </p:sp>
      </p:grpSp>
      <p:sp>
        <p:nvSpPr>
          <p:cNvPr id="2" name="Title 1"/>
          <p:cNvSpPr>
            <a:spLocks noGrp="1"/>
          </p:cNvSpPr>
          <p:nvPr>
            <p:ph type="title"/>
          </p:nvPr>
        </p:nvSpPr>
        <p:spPr/>
        <p:txBody>
          <a:bodyPr rtlCol="0">
            <a:normAutofit/>
          </a:bodyPr>
          <a:lstStyle/>
          <a:p>
            <a:pPr defTabSz="1097280" eaLnBrk="1" fontAlgn="auto" hangingPunct="1">
              <a:spcAft>
                <a:spcPts val="0"/>
              </a:spcAft>
              <a:defRPr/>
            </a:pPr>
            <a:r>
              <a:rPr lang="en-US" sz="5280" dirty="0" smtClean="0"/>
              <a:t>DNN inference: From image to “Dog”</a:t>
            </a:r>
            <a:endParaRPr lang="en-US" sz="5280" dirty="0"/>
          </a:p>
        </p:txBody>
      </p:sp>
      <p:pic>
        <p:nvPicPr>
          <p:cNvPr id="54" name="Picture 5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37963" y="2316163"/>
            <a:ext cx="18923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 name="TextBox 54"/>
          <p:cNvSpPr txBox="1">
            <a:spLocks noChangeArrowheads="1"/>
          </p:cNvSpPr>
          <p:nvPr/>
        </p:nvSpPr>
        <p:spPr bwMode="auto">
          <a:xfrm>
            <a:off x="12045950" y="2428875"/>
            <a:ext cx="992188"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Dog</a:t>
            </a:r>
          </a:p>
        </p:txBody>
      </p:sp>
      <p:sp>
        <p:nvSpPr>
          <p:cNvPr id="56" name="TextBox 55"/>
          <p:cNvSpPr txBox="1">
            <a:spLocks noChangeArrowheads="1"/>
          </p:cNvSpPr>
          <p:nvPr/>
        </p:nvSpPr>
        <p:spPr bwMode="auto">
          <a:xfrm>
            <a:off x="11825288" y="3643313"/>
            <a:ext cx="1431925"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Lizard</a:t>
            </a:r>
          </a:p>
        </p:txBody>
      </p:sp>
      <p:sp>
        <p:nvSpPr>
          <p:cNvPr id="57" name="TextBox 56"/>
          <p:cNvSpPr txBox="1">
            <a:spLocks noChangeArrowheads="1"/>
          </p:cNvSpPr>
          <p:nvPr/>
        </p:nvSpPr>
        <p:spPr bwMode="auto">
          <a:xfrm>
            <a:off x="11966575" y="4933950"/>
            <a:ext cx="114935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Goat</a:t>
            </a:r>
          </a:p>
        </p:txBody>
      </p:sp>
      <p:sp>
        <p:nvSpPr>
          <p:cNvPr id="58" name="TextBox 57"/>
          <p:cNvSpPr txBox="1">
            <a:spLocks noChangeArrowheads="1"/>
          </p:cNvSpPr>
          <p:nvPr/>
        </p:nvSpPr>
        <p:spPr bwMode="auto">
          <a:xfrm>
            <a:off x="12022138" y="6172200"/>
            <a:ext cx="1038225"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x-none">
                <a:latin typeface="Myriad Pro Bold Condensed" charset="0"/>
                <a:ea typeface="Myriad Pro Bold Condensed" charset="0"/>
                <a:cs typeface="Myriad Pro Bold Condensed" charset="0"/>
              </a:rPr>
              <a:t>Bird</a:t>
            </a:r>
          </a:p>
        </p:txBody>
      </p:sp>
      <p:cxnSp>
        <p:nvCxnSpPr>
          <p:cNvPr id="59" name="Shape 208"/>
          <p:cNvCxnSpPr>
            <a:cxnSpLocks noChangeShapeType="1"/>
          </p:cNvCxnSpPr>
          <p:nvPr/>
        </p:nvCxnSpPr>
        <p:spPr bwMode="auto">
          <a:xfrm flipV="1">
            <a:off x="2987675" y="4622800"/>
            <a:ext cx="469900" cy="0"/>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pic>
        <p:nvPicPr>
          <p:cNvPr id="60" name="Picture 59"/>
          <p:cNvPicPr>
            <a:picLocks noChangeAspect="1"/>
          </p:cNvPicPr>
          <p:nvPr/>
        </p:nvPicPr>
        <p:blipFill>
          <a:blip r:embed="rId4">
            <a:extLst>
              <a:ext uri="{28A0092B-C50C-407E-A947-70E740481C1C}">
                <a14:useLocalDpi xmlns:a14="http://schemas.microsoft.com/office/drawing/2010/main" val="0"/>
              </a:ext>
            </a:extLst>
          </a:blip>
          <a:srcRect l="32315" r="14000"/>
          <a:stretch>
            <a:fillRect/>
          </a:stretch>
        </p:blipFill>
        <p:spPr bwMode="auto">
          <a:xfrm>
            <a:off x="884238" y="3859213"/>
            <a:ext cx="1771650" cy="159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5083292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50"/>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8"/>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6" grpId="0"/>
      <p:bldP spid="57" grpId="0"/>
      <p:bldP spid="5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hangingPunct="1">
              <a:defRPr/>
            </a:pPr>
            <a:r>
              <a:rPr lang="en-US" dirty="0" smtClean="0"/>
              <a:t>Training DNNs relies on a </a:t>
            </a:r>
            <a:r>
              <a:rPr lang="en-US" b="1" dirty="0" smtClean="0">
                <a:solidFill>
                  <a:schemeClr val="accent3"/>
                </a:solidFill>
              </a:rPr>
              <a:t>labeled dataset</a:t>
            </a:r>
            <a:endParaRPr lang="en-US" b="1" dirty="0">
              <a:solidFill>
                <a:schemeClr val="accent3"/>
              </a:solidFill>
            </a:endParaRPr>
          </a:p>
        </p:txBody>
      </p:sp>
      <p:pic>
        <p:nvPicPr>
          <p:cNvPr id="29698"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7326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699"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19638"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00"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466013"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9701"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210800" y="3854450"/>
            <a:ext cx="2082800" cy="1671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Content Placeholder 2"/>
          <p:cNvSpPr txBox="1">
            <a:spLocks/>
          </p:cNvSpPr>
          <p:nvPr/>
        </p:nvSpPr>
        <p:spPr>
          <a:xfrm>
            <a:off x="1973263" y="5535613"/>
            <a:ext cx="2624137" cy="960437"/>
          </a:xfrm>
          <a:prstGeom prst="rect">
            <a:avLst/>
          </a:prstGeom>
        </p:spPr>
        <p:txBody>
          <a:bodyPr/>
          <a:lstStyle>
            <a:lvl1pPr marL="273050" indent="-273050" algn="l" defTabSz="1096963" rtl="0" eaLnBrk="0" fontAlgn="base" hangingPunct="0">
              <a:lnSpc>
                <a:spcPct val="90000"/>
              </a:lnSpc>
              <a:spcBef>
                <a:spcPts val="1200"/>
              </a:spcBef>
              <a:spcAft>
                <a:spcPct val="0"/>
              </a:spcAft>
              <a:buFont typeface="Arial" charset="0"/>
              <a:buChar char="•"/>
              <a:defRPr sz="3300" kern="1200">
                <a:solidFill>
                  <a:schemeClr val="tx1"/>
                </a:solidFill>
                <a:latin typeface="Myriad Pro Condensed" charset="0"/>
                <a:ea typeface="+mn-ea"/>
                <a:cs typeface="+mn-cs"/>
              </a:defRPr>
            </a:lvl1pPr>
            <a:lvl2pPr marL="822325" indent="-273050" algn="l" defTabSz="1096963" rtl="0" eaLnBrk="0" fontAlgn="base" hangingPunct="0">
              <a:lnSpc>
                <a:spcPct val="90000"/>
              </a:lnSpc>
              <a:spcBef>
                <a:spcPts val="600"/>
              </a:spcBef>
              <a:spcAft>
                <a:spcPct val="0"/>
              </a:spcAft>
              <a:buFont typeface="Arial" charset="0"/>
              <a:buChar char="•"/>
              <a:defRPr sz="2800" kern="1200">
                <a:solidFill>
                  <a:schemeClr val="tx1"/>
                </a:solidFill>
                <a:latin typeface="Myriad Pro Condensed" charset="0"/>
                <a:ea typeface="+mn-ea"/>
                <a:cs typeface="+mn-cs"/>
              </a:defRPr>
            </a:lvl2pPr>
            <a:lvl3pPr marL="1371600" indent="-273050" algn="l" defTabSz="1096963" rtl="0" eaLnBrk="0" fontAlgn="base" hangingPunct="0">
              <a:lnSpc>
                <a:spcPct val="90000"/>
              </a:lnSpc>
              <a:spcBef>
                <a:spcPts val="600"/>
              </a:spcBef>
              <a:spcAft>
                <a:spcPct val="0"/>
              </a:spcAft>
              <a:buFont typeface="Arial" charset="0"/>
              <a:buChar char="•"/>
              <a:defRPr sz="2400" kern="1200">
                <a:solidFill>
                  <a:schemeClr val="tx1"/>
                </a:solidFill>
                <a:latin typeface="Myriad Pro Condensed" charset="0"/>
                <a:ea typeface="+mn-ea"/>
                <a:cs typeface="+mn-cs"/>
              </a:defRPr>
            </a:lvl3pPr>
            <a:lvl4pPr marL="1919288" indent="-273050" algn="l" defTabSz="1096963" rtl="0" eaLnBrk="0" fontAlgn="base" hangingPunct="0">
              <a:lnSpc>
                <a:spcPct val="90000"/>
              </a:lnSpc>
              <a:spcBef>
                <a:spcPts val="600"/>
              </a:spcBef>
              <a:spcAft>
                <a:spcPct val="0"/>
              </a:spcAft>
              <a:buFont typeface="Arial" charset="0"/>
              <a:buChar char="•"/>
              <a:defRPr sz="2100" kern="1200">
                <a:solidFill>
                  <a:schemeClr val="tx1"/>
                </a:solidFill>
                <a:latin typeface="Myriad Pro Condensed" charset="0"/>
                <a:ea typeface="+mn-ea"/>
                <a:cs typeface="+mn-cs"/>
              </a:defRPr>
            </a:lvl4pPr>
            <a:lvl5pPr marL="2468563" indent="-273050" algn="l" defTabSz="1096963" rtl="0" eaLnBrk="0" fontAlgn="base" hangingPunct="0">
              <a:lnSpc>
                <a:spcPct val="90000"/>
              </a:lnSpc>
              <a:spcBef>
                <a:spcPts val="600"/>
              </a:spcBef>
              <a:spcAft>
                <a:spcPct val="0"/>
              </a:spcAft>
              <a:buFont typeface="Arial" charset="0"/>
              <a:buChar char="•"/>
              <a:defRPr sz="210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eaLnBrk="1" hangingPunct="1">
              <a:buFontTx/>
              <a:buNone/>
              <a:defRPr/>
            </a:pPr>
            <a:r>
              <a:rPr lang="en-US" altLang="x-none" sz="4300" dirty="0" smtClean="0">
                <a:solidFill>
                  <a:schemeClr val="accent3"/>
                </a:solidFill>
                <a:latin typeface="Myriad Pro Bold Condensed" charset="0"/>
                <a:ea typeface="Myriad Pro Bold Condensed" charset="0"/>
                <a:cs typeface="Myriad Pro Bold Condensed" charset="0"/>
              </a:rPr>
              <a:t>Class: Dog</a:t>
            </a:r>
            <a:endParaRPr lang="en-US" altLang="x-none" sz="4300" dirty="0">
              <a:solidFill>
                <a:schemeClr val="accent3"/>
              </a:solidFill>
              <a:latin typeface="Myriad Pro Bold Condensed" charset="0"/>
              <a:ea typeface="Myriad Pro Bold Condensed" charset="0"/>
              <a:cs typeface="Myriad Pro Bold Condensed" charset="0"/>
            </a:endParaRPr>
          </a:p>
        </p:txBody>
      </p:sp>
      <p:sp>
        <p:nvSpPr>
          <p:cNvPr id="8" name="Content Placeholder 2"/>
          <p:cNvSpPr txBox="1">
            <a:spLocks/>
          </p:cNvSpPr>
          <p:nvPr/>
        </p:nvSpPr>
        <p:spPr>
          <a:xfrm>
            <a:off x="4748213" y="5526088"/>
            <a:ext cx="2624137" cy="960437"/>
          </a:xfrm>
          <a:prstGeom prst="rect">
            <a:avLst/>
          </a:prstGeom>
        </p:spPr>
        <p:txBody>
          <a:bodyPr/>
          <a:lstStyle>
            <a:lvl1pPr marL="273050" indent="-273050" algn="l" defTabSz="1096963" rtl="0" eaLnBrk="0" fontAlgn="base" hangingPunct="0">
              <a:lnSpc>
                <a:spcPct val="90000"/>
              </a:lnSpc>
              <a:spcBef>
                <a:spcPts val="1200"/>
              </a:spcBef>
              <a:spcAft>
                <a:spcPct val="0"/>
              </a:spcAft>
              <a:buFont typeface="Arial" charset="0"/>
              <a:buChar char="•"/>
              <a:defRPr sz="3300" kern="1200">
                <a:solidFill>
                  <a:schemeClr val="tx1"/>
                </a:solidFill>
                <a:latin typeface="Myriad Pro Condensed" charset="0"/>
                <a:ea typeface="+mn-ea"/>
                <a:cs typeface="+mn-cs"/>
              </a:defRPr>
            </a:lvl1pPr>
            <a:lvl2pPr marL="822325" indent="-273050" algn="l" defTabSz="1096963" rtl="0" eaLnBrk="0" fontAlgn="base" hangingPunct="0">
              <a:lnSpc>
                <a:spcPct val="90000"/>
              </a:lnSpc>
              <a:spcBef>
                <a:spcPts val="600"/>
              </a:spcBef>
              <a:spcAft>
                <a:spcPct val="0"/>
              </a:spcAft>
              <a:buFont typeface="Arial" charset="0"/>
              <a:buChar char="•"/>
              <a:defRPr sz="2800" kern="1200">
                <a:solidFill>
                  <a:schemeClr val="tx1"/>
                </a:solidFill>
                <a:latin typeface="Myriad Pro Condensed" charset="0"/>
                <a:ea typeface="+mn-ea"/>
                <a:cs typeface="+mn-cs"/>
              </a:defRPr>
            </a:lvl2pPr>
            <a:lvl3pPr marL="1371600" indent="-273050" algn="l" defTabSz="1096963" rtl="0" eaLnBrk="0" fontAlgn="base" hangingPunct="0">
              <a:lnSpc>
                <a:spcPct val="90000"/>
              </a:lnSpc>
              <a:spcBef>
                <a:spcPts val="600"/>
              </a:spcBef>
              <a:spcAft>
                <a:spcPct val="0"/>
              </a:spcAft>
              <a:buFont typeface="Arial" charset="0"/>
              <a:buChar char="•"/>
              <a:defRPr sz="2400" kern="1200">
                <a:solidFill>
                  <a:schemeClr val="tx1"/>
                </a:solidFill>
                <a:latin typeface="Myriad Pro Condensed" charset="0"/>
                <a:ea typeface="+mn-ea"/>
                <a:cs typeface="+mn-cs"/>
              </a:defRPr>
            </a:lvl3pPr>
            <a:lvl4pPr marL="1919288" indent="-273050" algn="l" defTabSz="1096963" rtl="0" eaLnBrk="0" fontAlgn="base" hangingPunct="0">
              <a:lnSpc>
                <a:spcPct val="90000"/>
              </a:lnSpc>
              <a:spcBef>
                <a:spcPts val="600"/>
              </a:spcBef>
              <a:spcAft>
                <a:spcPct val="0"/>
              </a:spcAft>
              <a:buFont typeface="Arial" charset="0"/>
              <a:buChar char="•"/>
              <a:defRPr sz="2100" kern="1200">
                <a:solidFill>
                  <a:schemeClr val="tx1"/>
                </a:solidFill>
                <a:latin typeface="Myriad Pro Condensed" charset="0"/>
                <a:ea typeface="+mn-ea"/>
                <a:cs typeface="+mn-cs"/>
              </a:defRPr>
            </a:lvl4pPr>
            <a:lvl5pPr marL="2468563" indent="-273050" algn="l" defTabSz="1096963" rtl="0" eaLnBrk="0" fontAlgn="base" hangingPunct="0">
              <a:lnSpc>
                <a:spcPct val="90000"/>
              </a:lnSpc>
              <a:spcBef>
                <a:spcPts val="600"/>
              </a:spcBef>
              <a:spcAft>
                <a:spcPct val="0"/>
              </a:spcAft>
              <a:buFont typeface="Arial" charset="0"/>
              <a:buChar char="•"/>
              <a:defRPr sz="210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eaLnBrk="1" hangingPunct="1">
              <a:buFontTx/>
              <a:buNone/>
              <a:defRPr/>
            </a:pPr>
            <a:r>
              <a:rPr lang="en-US" altLang="x-none" sz="4300" dirty="0" smtClean="0">
                <a:solidFill>
                  <a:schemeClr val="accent3"/>
                </a:solidFill>
                <a:latin typeface="Myriad Pro Bold Condensed" charset="0"/>
                <a:ea typeface="Myriad Pro Bold Condensed" charset="0"/>
                <a:cs typeface="Myriad Pro Bold Condensed" charset="0"/>
              </a:rPr>
              <a:t>Class: Bird</a:t>
            </a:r>
            <a:endParaRPr lang="en-US" altLang="x-none" sz="4300" dirty="0">
              <a:solidFill>
                <a:schemeClr val="accent3"/>
              </a:solidFill>
              <a:latin typeface="Myriad Pro Bold Condensed" charset="0"/>
              <a:ea typeface="Myriad Pro Bold Condensed" charset="0"/>
              <a:cs typeface="Myriad Pro Bold Condensed" charset="0"/>
            </a:endParaRPr>
          </a:p>
        </p:txBody>
      </p:sp>
      <p:sp>
        <p:nvSpPr>
          <p:cNvPr id="9" name="Content Placeholder 2"/>
          <p:cNvSpPr txBox="1">
            <a:spLocks/>
          </p:cNvSpPr>
          <p:nvPr/>
        </p:nvSpPr>
        <p:spPr>
          <a:xfrm>
            <a:off x="7315200" y="5526088"/>
            <a:ext cx="2624138" cy="960437"/>
          </a:xfrm>
          <a:prstGeom prst="rect">
            <a:avLst/>
          </a:prstGeom>
        </p:spPr>
        <p:txBody>
          <a:bodyPr/>
          <a:lstStyle>
            <a:lvl1pPr marL="273050" indent="-273050" algn="l" defTabSz="1096963" rtl="0" eaLnBrk="0" fontAlgn="base" hangingPunct="0">
              <a:lnSpc>
                <a:spcPct val="90000"/>
              </a:lnSpc>
              <a:spcBef>
                <a:spcPts val="1200"/>
              </a:spcBef>
              <a:spcAft>
                <a:spcPct val="0"/>
              </a:spcAft>
              <a:buFont typeface="Arial" charset="0"/>
              <a:buChar char="•"/>
              <a:defRPr sz="3300" kern="1200">
                <a:solidFill>
                  <a:schemeClr val="tx1"/>
                </a:solidFill>
                <a:latin typeface="Myriad Pro Condensed" charset="0"/>
                <a:ea typeface="+mn-ea"/>
                <a:cs typeface="+mn-cs"/>
              </a:defRPr>
            </a:lvl1pPr>
            <a:lvl2pPr marL="822325" indent="-273050" algn="l" defTabSz="1096963" rtl="0" eaLnBrk="0" fontAlgn="base" hangingPunct="0">
              <a:lnSpc>
                <a:spcPct val="90000"/>
              </a:lnSpc>
              <a:spcBef>
                <a:spcPts val="600"/>
              </a:spcBef>
              <a:spcAft>
                <a:spcPct val="0"/>
              </a:spcAft>
              <a:buFont typeface="Arial" charset="0"/>
              <a:buChar char="•"/>
              <a:defRPr sz="2800" kern="1200">
                <a:solidFill>
                  <a:schemeClr val="tx1"/>
                </a:solidFill>
                <a:latin typeface="Myriad Pro Condensed" charset="0"/>
                <a:ea typeface="+mn-ea"/>
                <a:cs typeface="+mn-cs"/>
              </a:defRPr>
            </a:lvl2pPr>
            <a:lvl3pPr marL="1371600" indent="-273050" algn="l" defTabSz="1096963" rtl="0" eaLnBrk="0" fontAlgn="base" hangingPunct="0">
              <a:lnSpc>
                <a:spcPct val="90000"/>
              </a:lnSpc>
              <a:spcBef>
                <a:spcPts val="600"/>
              </a:spcBef>
              <a:spcAft>
                <a:spcPct val="0"/>
              </a:spcAft>
              <a:buFont typeface="Arial" charset="0"/>
              <a:buChar char="•"/>
              <a:defRPr sz="2400" kern="1200">
                <a:solidFill>
                  <a:schemeClr val="tx1"/>
                </a:solidFill>
                <a:latin typeface="Myriad Pro Condensed" charset="0"/>
                <a:ea typeface="+mn-ea"/>
                <a:cs typeface="+mn-cs"/>
              </a:defRPr>
            </a:lvl3pPr>
            <a:lvl4pPr marL="1919288" indent="-273050" algn="l" defTabSz="1096963" rtl="0" eaLnBrk="0" fontAlgn="base" hangingPunct="0">
              <a:lnSpc>
                <a:spcPct val="90000"/>
              </a:lnSpc>
              <a:spcBef>
                <a:spcPts val="600"/>
              </a:spcBef>
              <a:spcAft>
                <a:spcPct val="0"/>
              </a:spcAft>
              <a:buFont typeface="Arial" charset="0"/>
              <a:buChar char="•"/>
              <a:defRPr sz="2100" kern="1200">
                <a:solidFill>
                  <a:schemeClr val="tx1"/>
                </a:solidFill>
                <a:latin typeface="Myriad Pro Condensed" charset="0"/>
                <a:ea typeface="+mn-ea"/>
                <a:cs typeface="+mn-cs"/>
              </a:defRPr>
            </a:lvl4pPr>
            <a:lvl5pPr marL="2468563" indent="-273050" algn="l" defTabSz="1096963" rtl="0" eaLnBrk="0" fontAlgn="base" hangingPunct="0">
              <a:lnSpc>
                <a:spcPct val="90000"/>
              </a:lnSpc>
              <a:spcBef>
                <a:spcPts val="600"/>
              </a:spcBef>
              <a:spcAft>
                <a:spcPct val="0"/>
              </a:spcAft>
              <a:buFont typeface="Arial" charset="0"/>
              <a:buChar char="•"/>
              <a:defRPr sz="210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eaLnBrk="1" hangingPunct="1">
              <a:buFontTx/>
              <a:buNone/>
              <a:defRPr/>
            </a:pPr>
            <a:r>
              <a:rPr lang="en-US" altLang="x-none" sz="4300" dirty="0" smtClean="0">
                <a:solidFill>
                  <a:schemeClr val="accent3"/>
                </a:solidFill>
                <a:latin typeface="Myriad Pro Bold Condensed" charset="0"/>
                <a:ea typeface="Myriad Pro Bold Condensed" charset="0"/>
                <a:cs typeface="Myriad Pro Bold Condensed" charset="0"/>
              </a:rPr>
              <a:t>Class: Lizard</a:t>
            </a:r>
            <a:endParaRPr lang="en-US" altLang="x-none" sz="4300" dirty="0">
              <a:solidFill>
                <a:schemeClr val="accent3"/>
              </a:solidFill>
              <a:latin typeface="Myriad Pro Bold Condensed" charset="0"/>
              <a:ea typeface="Myriad Pro Bold Condensed" charset="0"/>
              <a:cs typeface="Myriad Pro Bold Condensed" charset="0"/>
            </a:endParaRPr>
          </a:p>
        </p:txBody>
      </p:sp>
      <p:sp>
        <p:nvSpPr>
          <p:cNvPr id="10" name="Content Placeholder 2"/>
          <p:cNvSpPr txBox="1">
            <a:spLocks/>
          </p:cNvSpPr>
          <p:nvPr/>
        </p:nvSpPr>
        <p:spPr>
          <a:xfrm>
            <a:off x="10217150" y="5526088"/>
            <a:ext cx="2625725" cy="960437"/>
          </a:xfrm>
          <a:prstGeom prst="rect">
            <a:avLst/>
          </a:prstGeom>
        </p:spPr>
        <p:txBody>
          <a:bodyPr/>
          <a:lstStyle>
            <a:lvl1pPr marL="273050" indent="-273050" algn="l" defTabSz="1096963" rtl="0" eaLnBrk="0" fontAlgn="base" hangingPunct="0">
              <a:lnSpc>
                <a:spcPct val="90000"/>
              </a:lnSpc>
              <a:spcBef>
                <a:spcPts val="1200"/>
              </a:spcBef>
              <a:spcAft>
                <a:spcPct val="0"/>
              </a:spcAft>
              <a:buFont typeface="Arial" charset="0"/>
              <a:buChar char="•"/>
              <a:defRPr sz="3300" kern="1200">
                <a:solidFill>
                  <a:schemeClr val="tx1"/>
                </a:solidFill>
                <a:latin typeface="Myriad Pro Condensed" charset="0"/>
                <a:ea typeface="+mn-ea"/>
                <a:cs typeface="+mn-cs"/>
              </a:defRPr>
            </a:lvl1pPr>
            <a:lvl2pPr marL="822325" indent="-273050" algn="l" defTabSz="1096963" rtl="0" eaLnBrk="0" fontAlgn="base" hangingPunct="0">
              <a:lnSpc>
                <a:spcPct val="90000"/>
              </a:lnSpc>
              <a:spcBef>
                <a:spcPts val="600"/>
              </a:spcBef>
              <a:spcAft>
                <a:spcPct val="0"/>
              </a:spcAft>
              <a:buFont typeface="Arial" charset="0"/>
              <a:buChar char="•"/>
              <a:defRPr sz="2800" kern="1200">
                <a:solidFill>
                  <a:schemeClr val="tx1"/>
                </a:solidFill>
                <a:latin typeface="Myriad Pro Condensed" charset="0"/>
                <a:ea typeface="+mn-ea"/>
                <a:cs typeface="+mn-cs"/>
              </a:defRPr>
            </a:lvl2pPr>
            <a:lvl3pPr marL="1371600" indent="-273050" algn="l" defTabSz="1096963" rtl="0" eaLnBrk="0" fontAlgn="base" hangingPunct="0">
              <a:lnSpc>
                <a:spcPct val="90000"/>
              </a:lnSpc>
              <a:spcBef>
                <a:spcPts val="600"/>
              </a:spcBef>
              <a:spcAft>
                <a:spcPct val="0"/>
              </a:spcAft>
              <a:buFont typeface="Arial" charset="0"/>
              <a:buChar char="•"/>
              <a:defRPr sz="2400" kern="1200">
                <a:solidFill>
                  <a:schemeClr val="tx1"/>
                </a:solidFill>
                <a:latin typeface="Myriad Pro Condensed" charset="0"/>
                <a:ea typeface="+mn-ea"/>
                <a:cs typeface="+mn-cs"/>
              </a:defRPr>
            </a:lvl3pPr>
            <a:lvl4pPr marL="1919288" indent="-273050" algn="l" defTabSz="1096963" rtl="0" eaLnBrk="0" fontAlgn="base" hangingPunct="0">
              <a:lnSpc>
                <a:spcPct val="90000"/>
              </a:lnSpc>
              <a:spcBef>
                <a:spcPts val="600"/>
              </a:spcBef>
              <a:spcAft>
                <a:spcPct val="0"/>
              </a:spcAft>
              <a:buFont typeface="Arial" charset="0"/>
              <a:buChar char="•"/>
              <a:defRPr sz="2100" kern="1200">
                <a:solidFill>
                  <a:schemeClr val="tx1"/>
                </a:solidFill>
                <a:latin typeface="Myriad Pro Condensed" charset="0"/>
                <a:ea typeface="+mn-ea"/>
                <a:cs typeface="+mn-cs"/>
              </a:defRPr>
            </a:lvl4pPr>
            <a:lvl5pPr marL="2468563" indent="-273050" algn="l" defTabSz="1096963" rtl="0" eaLnBrk="0" fontAlgn="base" hangingPunct="0">
              <a:lnSpc>
                <a:spcPct val="90000"/>
              </a:lnSpc>
              <a:spcBef>
                <a:spcPts val="600"/>
              </a:spcBef>
              <a:spcAft>
                <a:spcPct val="0"/>
              </a:spcAft>
              <a:buFont typeface="Arial" charset="0"/>
              <a:buChar char="•"/>
              <a:defRPr sz="2100" kern="1200">
                <a:solidFill>
                  <a:schemeClr val="tx1"/>
                </a:solidFill>
                <a:latin typeface="Myriad Pro Condensed" charset="0"/>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a:lstStyle>
          <a:p>
            <a:pPr marL="0" indent="0" eaLnBrk="1" hangingPunct="1">
              <a:buFontTx/>
              <a:buNone/>
              <a:defRPr/>
            </a:pPr>
            <a:r>
              <a:rPr lang="en-US" altLang="x-none" sz="4300" dirty="0" smtClean="0">
                <a:solidFill>
                  <a:schemeClr val="accent3"/>
                </a:solidFill>
                <a:latin typeface="Myriad Pro Bold Condensed" charset="0"/>
                <a:ea typeface="Myriad Pro Bold Condensed" charset="0"/>
                <a:cs typeface="Myriad Pro Bold Condensed" charset="0"/>
              </a:rPr>
              <a:t>Class: Dog</a:t>
            </a:r>
            <a:endParaRPr lang="en-US" altLang="x-none" sz="4300" dirty="0">
              <a:solidFill>
                <a:schemeClr val="accent3"/>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4590348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Shape 214"/>
          <p:cNvSpPr>
            <a:spLocks noChangeArrowheads="1"/>
          </p:cNvSpPr>
          <p:nvPr/>
        </p:nvSpPr>
        <p:spPr bwMode="auto">
          <a:xfrm>
            <a:off x="4737100" y="2828925"/>
            <a:ext cx="1058863" cy="1058863"/>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22" name="Shape 215"/>
          <p:cNvSpPr>
            <a:spLocks noChangeArrowheads="1"/>
          </p:cNvSpPr>
          <p:nvPr/>
        </p:nvSpPr>
        <p:spPr bwMode="auto">
          <a:xfrm>
            <a:off x="4737100" y="4094163"/>
            <a:ext cx="1058863" cy="1058862"/>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23" name="Shape 216"/>
          <p:cNvSpPr>
            <a:spLocks noChangeArrowheads="1"/>
          </p:cNvSpPr>
          <p:nvPr/>
        </p:nvSpPr>
        <p:spPr bwMode="auto">
          <a:xfrm>
            <a:off x="4737100" y="5359400"/>
            <a:ext cx="1058863" cy="1058863"/>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24" name="Shape 217"/>
          <p:cNvSpPr>
            <a:spLocks noChangeArrowheads="1"/>
          </p:cNvSpPr>
          <p:nvPr/>
        </p:nvSpPr>
        <p:spPr bwMode="auto">
          <a:xfrm>
            <a:off x="5795963" y="3462338"/>
            <a:ext cx="1057275" cy="1057275"/>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25" name="Shape 218"/>
          <p:cNvSpPr>
            <a:spLocks noChangeArrowheads="1"/>
          </p:cNvSpPr>
          <p:nvPr/>
        </p:nvSpPr>
        <p:spPr bwMode="auto">
          <a:xfrm>
            <a:off x="5795963" y="4727575"/>
            <a:ext cx="1057275" cy="1057275"/>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0726" name="Shape 219"/>
          <p:cNvCxnSpPr>
            <a:cxnSpLocks noChangeShapeType="1"/>
          </p:cNvCxnSpPr>
          <p:nvPr/>
        </p:nvCxnSpPr>
        <p:spPr bwMode="auto">
          <a:xfrm>
            <a:off x="5795963" y="3359150"/>
            <a:ext cx="153987" cy="25717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27" name="Shape 220"/>
          <p:cNvCxnSpPr>
            <a:cxnSpLocks noChangeShapeType="1"/>
          </p:cNvCxnSpPr>
          <p:nvPr/>
        </p:nvCxnSpPr>
        <p:spPr bwMode="auto">
          <a:xfrm rot="10800000" flipH="1">
            <a:off x="5795963" y="4365625"/>
            <a:ext cx="153987" cy="25717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28" name="Shape 221"/>
          <p:cNvCxnSpPr>
            <a:cxnSpLocks noChangeShapeType="1"/>
          </p:cNvCxnSpPr>
          <p:nvPr/>
        </p:nvCxnSpPr>
        <p:spPr bwMode="auto">
          <a:xfrm>
            <a:off x="5795963" y="4622800"/>
            <a:ext cx="153987"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29" name="Shape 222"/>
          <p:cNvCxnSpPr>
            <a:cxnSpLocks noChangeShapeType="1"/>
          </p:cNvCxnSpPr>
          <p:nvPr/>
        </p:nvCxnSpPr>
        <p:spPr bwMode="auto">
          <a:xfrm rot="10800000" flipH="1">
            <a:off x="5795963" y="5629275"/>
            <a:ext cx="153987"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30730" name="Shape 223"/>
          <p:cNvSpPr>
            <a:spLocks noChangeArrowheads="1"/>
          </p:cNvSpPr>
          <p:nvPr/>
        </p:nvSpPr>
        <p:spPr bwMode="auto">
          <a:xfrm>
            <a:off x="6905625" y="2828925"/>
            <a:ext cx="1057275" cy="1058863"/>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31" name="Shape 224"/>
          <p:cNvSpPr>
            <a:spLocks noChangeArrowheads="1"/>
          </p:cNvSpPr>
          <p:nvPr/>
        </p:nvSpPr>
        <p:spPr bwMode="auto">
          <a:xfrm>
            <a:off x="6905625" y="4094163"/>
            <a:ext cx="1057275" cy="1058862"/>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32" name="Shape 225"/>
          <p:cNvSpPr>
            <a:spLocks noChangeArrowheads="1"/>
          </p:cNvSpPr>
          <p:nvPr/>
        </p:nvSpPr>
        <p:spPr bwMode="auto">
          <a:xfrm>
            <a:off x="6905625" y="5359400"/>
            <a:ext cx="1057275" cy="1058863"/>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33" name="Shape 226"/>
          <p:cNvSpPr>
            <a:spLocks noChangeArrowheads="1"/>
          </p:cNvSpPr>
          <p:nvPr/>
        </p:nvSpPr>
        <p:spPr bwMode="auto">
          <a:xfrm>
            <a:off x="7962900" y="3462338"/>
            <a:ext cx="1058863" cy="1057275"/>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34" name="Shape 227"/>
          <p:cNvSpPr>
            <a:spLocks noChangeArrowheads="1"/>
          </p:cNvSpPr>
          <p:nvPr/>
        </p:nvSpPr>
        <p:spPr bwMode="auto">
          <a:xfrm>
            <a:off x="7962900" y="4727575"/>
            <a:ext cx="1058863" cy="1057275"/>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0735" name="Shape 228"/>
          <p:cNvCxnSpPr>
            <a:cxnSpLocks noChangeShapeType="1"/>
          </p:cNvCxnSpPr>
          <p:nvPr/>
        </p:nvCxnSpPr>
        <p:spPr bwMode="auto">
          <a:xfrm>
            <a:off x="7962900" y="3359150"/>
            <a:ext cx="155575" cy="25717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36" name="Shape 229"/>
          <p:cNvCxnSpPr>
            <a:cxnSpLocks noChangeShapeType="1"/>
          </p:cNvCxnSpPr>
          <p:nvPr/>
        </p:nvCxnSpPr>
        <p:spPr bwMode="auto">
          <a:xfrm rot="10800000" flipH="1">
            <a:off x="7962900" y="4365625"/>
            <a:ext cx="155575" cy="25717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37" name="Shape 230"/>
          <p:cNvCxnSpPr>
            <a:cxnSpLocks noChangeShapeType="1"/>
          </p:cNvCxnSpPr>
          <p:nvPr/>
        </p:nvCxnSpPr>
        <p:spPr bwMode="auto">
          <a:xfrm>
            <a:off x="7962900" y="4622800"/>
            <a:ext cx="155575"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38" name="Shape 231"/>
          <p:cNvCxnSpPr>
            <a:cxnSpLocks noChangeShapeType="1"/>
          </p:cNvCxnSpPr>
          <p:nvPr/>
        </p:nvCxnSpPr>
        <p:spPr bwMode="auto">
          <a:xfrm rot="10800000" flipH="1">
            <a:off x="7962900" y="5629275"/>
            <a:ext cx="155575" cy="258763"/>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39" name="Shape 232"/>
          <p:cNvCxnSpPr>
            <a:cxnSpLocks noChangeShapeType="1"/>
          </p:cNvCxnSpPr>
          <p:nvPr/>
        </p:nvCxnSpPr>
        <p:spPr bwMode="auto">
          <a:xfrm rot="10800000" flipH="1">
            <a:off x="6853238" y="3732213"/>
            <a:ext cx="206375" cy="258762"/>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40" name="Shape 233"/>
          <p:cNvCxnSpPr>
            <a:cxnSpLocks noChangeShapeType="1"/>
          </p:cNvCxnSpPr>
          <p:nvPr/>
        </p:nvCxnSpPr>
        <p:spPr bwMode="auto">
          <a:xfrm rot="10800000">
            <a:off x="6853238" y="3990975"/>
            <a:ext cx="228600" cy="2286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41" name="Shape 234"/>
          <p:cNvCxnSpPr>
            <a:cxnSpLocks noChangeShapeType="1"/>
          </p:cNvCxnSpPr>
          <p:nvPr/>
        </p:nvCxnSpPr>
        <p:spPr bwMode="auto">
          <a:xfrm rot="10800000" flipH="1">
            <a:off x="6853238" y="5013325"/>
            <a:ext cx="206375" cy="25717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42" name="Shape 235"/>
          <p:cNvCxnSpPr>
            <a:cxnSpLocks noChangeShapeType="1"/>
          </p:cNvCxnSpPr>
          <p:nvPr/>
        </p:nvCxnSpPr>
        <p:spPr bwMode="auto">
          <a:xfrm rot="10800000">
            <a:off x="6853238" y="5270500"/>
            <a:ext cx="228600" cy="22860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sp>
        <p:nvSpPr>
          <p:cNvPr id="30743" name="Shape 236"/>
          <p:cNvSpPr>
            <a:spLocks noChangeArrowheads="1"/>
          </p:cNvSpPr>
          <p:nvPr/>
        </p:nvSpPr>
        <p:spPr bwMode="auto">
          <a:xfrm>
            <a:off x="9537700" y="3462338"/>
            <a:ext cx="1057275" cy="1057275"/>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44" name="Shape 237"/>
          <p:cNvSpPr>
            <a:spLocks noChangeArrowheads="1"/>
          </p:cNvSpPr>
          <p:nvPr/>
        </p:nvSpPr>
        <p:spPr bwMode="auto">
          <a:xfrm>
            <a:off x="9537700" y="4727575"/>
            <a:ext cx="1057275" cy="1057275"/>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45" name="Shape 238"/>
          <p:cNvSpPr>
            <a:spLocks noChangeArrowheads="1"/>
          </p:cNvSpPr>
          <p:nvPr/>
        </p:nvSpPr>
        <p:spPr bwMode="auto">
          <a:xfrm>
            <a:off x="9537700" y="5991225"/>
            <a:ext cx="1057275" cy="1058863"/>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sp>
        <p:nvSpPr>
          <p:cNvPr id="30746" name="Shape 239"/>
          <p:cNvSpPr>
            <a:spLocks noChangeArrowheads="1"/>
          </p:cNvSpPr>
          <p:nvPr/>
        </p:nvSpPr>
        <p:spPr bwMode="auto">
          <a:xfrm>
            <a:off x="9537700" y="2197100"/>
            <a:ext cx="1057275" cy="1058863"/>
          </a:xfrm>
          <a:prstGeom prst="ellipse">
            <a:avLst/>
          </a:prstGeom>
          <a:solidFill>
            <a:srgbClr val="EFEFEF"/>
          </a:solidFill>
          <a:ln w="19050">
            <a:solidFill>
              <a:srgbClr val="000000"/>
            </a:solidFill>
            <a:round/>
            <a:headEnd/>
            <a:tailEnd/>
          </a:ln>
        </p:spPr>
        <p:txBody>
          <a:bodyPr lIns="91425" tIns="91425" rIns="91425" bIns="91425" anchor="ctr"/>
          <a:lstStyle/>
          <a:p>
            <a:endParaRPr lang="x-none" altLang="x-none">
              <a:latin typeface="Avenir Next Condensed Regular" charset="0"/>
              <a:ea typeface="Avenir Next Condensed Regular" charset="0"/>
              <a:cs typeface="Avenir Next Condensed Regular" charset="0"/>
            </a:endParaRPr>
          </a:p>
        </p:txBody>
      </p:sp>
      <p:cxnSp>
        <p:nvCxnSpPr>
          <p:cNvPr id="30747" name="Shape 240"/>
          <p:cNvCxnSpPr>
            <a:cxnSpLocks noChangeShapeType="1"/>
          </p:cNvCxnSpPr>
          <p:nvPr/>
        </p:nvCxnSpPr>
        <p:spPr bwMode="auto">
          <a:xfrm>
            <a:off x="9021763" y="3990975"/>
            <a:ext cx="515937"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48" name="Shape 241"/>
          <p:cNvCxnSpPr>
            <a:cxnSpLocks noChangeShapeType="1"/>
          </p:cNvCxnSpPr>
          <p:nvPr/>
        </p:nvCxnSpPr>
        <p:spPr bwMode="auto">
          <a:xfrm>
            <a:off x="9021763" y="3990975"/>
            <a:ext cx="669925" cy="890588"/>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49" name="Shape 242"/>
          <p:cNvCxnSpPr>
            <a:cxnSpLocks noChangeShapeType="1"/>
          </p:cNvCxnSpPr>
          <p:nvPr/>
        </p:nvCxnSpPr>
        <p:spPr bwMode="auto">
          <a:xfrm rot="10800000" flipH="1">
            <a:off x="9021763" y="3100388"/>
            <a:ext cx="669925" cy="890587"/>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50" name="Shape 243"/>
          <p:cNvCxnSpPr>
            <a:cxnSpLocks noChangeShapeType="1"/>
          </p:cNvCxnSpPr>
          <p:nvPr/>
        </p:nvCxnSpPr>
        <p:spPr bwMode="auto">
          <a:xfrm>
            <a:off x="9021763" y="3990975"/>
            <a:ext cx="669925" cy="215582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51" name="Shape 244"/>
          <p:cNvCxnSpPr>
            <a:cxnSpLocks noChangeShapeType="1"/>
          </p:cNvCxnSpPr>
          <p:nvPr/>
        </p:nvCxnSpPr>
        <p:spPr bwMode="auto">
          <a:xfrm>
            <a:off x="9021763" y="5256213"/>
            <a:ext cx="515937" cy="0"/>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52" name="Shape 245"/>
          <p:cNvCxnSpPr>
            <a:cxnSpLocks noChangeShapeType="1"/>
          </p:cNvCxnSpPr>
          <p:nvPr/>
        </p:nvCxnSpPr>
        <p:spPr bwMode="auto">
          <a:xfrm rot="10800000" flipH="1">
            <a:off x="9021763" y="4365625"/>
            <a:ext cx="669925" cy="890588"/>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53" name="Shape 246"/>
          <p:cNvCxnSpPr>
            <a:cxnSpLocks noChangeShapeType="1"/>
          </p:cNvCxnSpPr>
          <p:nvPr/>
        </p:nvCxnSpPr>
        <p:spPr bwMode="auto">
          <a:xfrm rot="10800000" flipH="1">
            <a:off x="9021763" y="3100388"/>
            <a:ext cx="669925" cy="2155825"/>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0754" name="Shape 247"/>
          <p:cNvCxnSpPr>
            <a:cxnSpLocks noChangeShapeType="1"/>
          </p:cNvCxnSpPr>
          <p:nvPr/>
        </p:nvCxnSpPr>
        <p:spPr bwMode="auto">
          <a:xfrm>
            <a:off x="9021763" y="5256213"/>
            <a:ext cx="669925" cy="890587"/>
          </a:xfrm>
          <a:prstGeom prst="straightConnector1">
            <a:avLst/>
          </a:prstGeom>
          <a:noFill/>
          <a:ln w="28575">
            <a:solidFill>
              <a:srgbClr val="000000"/>
            </a:solidFill>
            <a:round/>
            <a:headEnd type="none" w="lg" len="lg"/>
            <a:tailEnd type="none" w="lg" len="lg"/>
          </a:ln>
          <a:extLst>
            <a:ext uri="{909E8E84-426E-40DD-AFC4-6F175D3DCCD1}">
              <a14:hiddenFill xmlns:a14="http://schemas.microsoft.com/office/drawing/2010/main">
                <a:noFill/>
              </a14:hiddenFill>
            </a:ext>
          </a:extLst>
        </p:spPr>
      </p:cxnSp>
      <p:cxnSp>
        <p:nvCxnSpPr>
          <p:cNvPr id="33843" name="Shape 208"/>
          <p:cNvCxnSpPr>
            <a:cxnSpLocks noChangeShapeType="1"/>
          </p:cNvCxnSpPr>
          <p:nvPr/>
        </p:nvCxnSpPr>
        <p:spPr bwMode="auto">
          <a:xfrm>
            <a:off x="3937000" y="4622800"/>
            <a:ext cx="646113" cy="1588"/>
          </a:xfrm>
          <a:prstGeom prst="straightConnector1">
            <a:avLst/>
          </a:prstGeom>
          <a:noFill/>
          <a:ln w="28575">
            <a:solidFill>
              <a:srgbClr val="000000"/>
            </a:solidFill>
            <a:round/>
            <a:headEnd type="none" w="lg" len="lg"/>
            <a:tailEnd type="triangle" w="lg" len="lg"/>
          </a:ln>
          <a:extLst>
            <a:ext uri="{909E8E84-426E-40DD-AFC4-6F175D3DCCD1}">
              <a14:hiddenFill xmlns:a14="http://schemas.microsoft.com/office/drawing/2010/main">
                <a:noFill/>
              </a14:hiddenFill>
            </a:ext>
          </a:extLst>
        </p:spPr>
      </p:cxnSp>
      <p:sp>
        <p:nvSpPr>
          <p:cNvPr id="2" name="Title 1"/>
          <p:cNvSpPr>
            <a:spLocks noGrp="1"/>
          </p:cNvSpPr>
          <p:nvPr>
            <p:ph type="title"/>
          </p:nvPr>
        </p:nvSpPr>
        <p:spPr/>
        <p:txBody>
          <a:bodyPr rtlCol="0">
            <a:normAutofit/>
          </a:bodyPr>
          <a:lstStyle/>
          <a:p>
            <a:pPr defTabSz="1097280" eaLnBrk="1" fontAlgn="auto" hangingPunct="1">
              <a:spcAft>
                <a:spcPts val="0"/>
              </a:spcAft>
              <a:defRPr/>
            </a:pPr>
            <a:r>
              <a:rPr lang="en-US" sz="5280" dirty="0" smtClean="0"/>
              <a:t>DNN training: Determining the weights</a:t>
            </a:r>
            <a:endParaRPr lang="en-US" sz="5280" dirty="0"/>
          </a:p>
        </p:txBody>
      </p:sp>
      <p:pic>
        <p:nvPicPr>
          <p:cNvPr id="33796"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69925" y="3316288"/>
            <a:ext cx="2082800" cy="167163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3797"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2038" y="3652838"/>
            <a:ext cx="2082800" cy="167163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3798"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63675" y="4000500"/>
            <a:ext cx="2082800" cy="1671638"/>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pic>
      <p:pic>
        <p:nvPicPr>
          <p:cNvPr id="33799" name="Picture 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51013" y="4384675"/>
            <a:ext cx="2082800" cy="1671638"/>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pic>
      <p:sp useBgFill="1">
        <p:nvSpPr>
          <p:cNvPr id="33800" name="Content Placeholder 2"/>
          <p:cNvSpPr>
            <a:spLocks noGrp="1"/>
          </p:cNvSpPr>
          <p:nvPr>
            <p:ph idx="1"/>
          </p:nvPr>
        </p:nvSpPr>
        <p:spPr>
          <a:xfrm>
            <a:off x="2127250" y="6146800"/>
            <a:ext cx="1706563" cy="960438"/>
          </a:xfrm>
        </p:spPr>
        <p:txBody>
          <a:bodyPr/>
          <a:lstStyle/>
          <a:p>
            <a:pPr marL="0" indent="0" eaLnBrk="1" hangingPunct="1">
              <a:buFontTx/>
              <a:buNone/>
              <a:defRPr/>
            </a:pPr>
            <a:r>
              <a:rPr lang="en-US" altLang="x-none" sz="4500" b="1" dirty="0" smtClean="0">
                <a:solidFill>
                  <a:schemeClr val="accent3"/>
                </a:solidFill>
                <a:latin typeface="Myriad Pro Bold Condensed" charset="0"/>
                <a:ea typeface="Myriad Pro Bold Condensed" charset="0"/>
                <a:cs typeface="Myriad Pro Bold Condensed" charset="0"/>
              </a:rPr>
              <a:t>Class</a:t>
            </a:r>
            <a:r>
              <a:rPr lang="en-US" altLang="x-none" sz="4500" b="1" dirty="0" smtClean="0">
                <a:solidFill>
                  <a:srgbClr val="00B0F0"/>
                </a:solidFill>
                <a:latin typeface="Myriad Pro Bold Condensed" charset="0"/>
                <a:ea typeface="Myriad Pro Bold Condensed" charset="0"/>
                <a:cs typeface="Myriad Pro Bold Condensed" charset="0"/>
              </a:rPr>
              <a:t> </a:t>
            </a:r>
            <a:r>
              <a:rPr lang="en-US" altLang="x-none" sz="4500" b="1" dirty="0" smtClean="0">
                <a:solidFill>
                  <a:schemeClr val="accent3"/>
                </a:solidFill>
                <a:latin typeface="Myriad Pro Bold Condensed" charset="0"/>
                <a:ea typeface="Myriad Pro Bold Condensed" charset="0"/>
                <a:cs typeface="Myriad Pro Bold Condensed" charset="0"/>
              </a:rPr>
              <a:t>1</a:t>
            </a:r>
            <a:endParaRPr lang="en-US" altLang="x-none" sz="4500" b="1" dirty="0">
              <a:solidFill>
                <a:schemeClr val="accent3"/>
              </a:solidFill>
              <a:latin typeface="Myriad Pro Bold Condensed" charset="0"/>
              <a:ea typeface="Myriad Pro Bold Condensed" charset="0"/>
              <a:cs typeface="Myriad Pro Bold Condensed" charset="0"/>
            </a:endParaRPr>
          </a:p>
        </p:txBody>
      </p:sp>
    </p:spTree>
    <p:extLst>
      <p:ext uri="{BB962C8B-B14F-4D97-AF65-F5344CB8AC3E}">
        <p14:creationId xmlns:p14="http://schemas.microsoft.com/office/powerpoint/2010/main" val="123709417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379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79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379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379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3800">
                                            <p:bg/>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800">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8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00" grpId="0" build="p" animBg="1"/>
    </p:bldLst>
  </p:timing>
</p:sld>
</file>

<file path=ppt/theme/theme1.xml><?xml version="1.0" encoding="utf-8"?>
<a:theme xmlns:a="http://schemas.openxmlformats.org/drawingml/2006/main" name="Office Theme">
  <a:themeElements>
    <a:clrScheme name="Theme 37">
      <a:dk1>
        <a:sysClr val="windowText" lastClr="000000"/>
      </a:dk1>
      <a:lt1>
        <a:sysClr val="window" lastClr="FFFFFF"/>
      </a:lt1>
      <a:dk2>
        <a:srgbClr val="000000"/>
      </a:dk2>
      <a:lt2>
        <a:srgbClr val="FFFFFF"/>
      </a:lt2>
      <a:accent1>
        <a:srgbClr val="0070C0"/>
      </a:accent1>
      <a:accent2>
        <a:srgbClr val="00B0F0"/>
      </a:accent2>
      <a:accent3>
        <a:srgbClr val="008DC3"/>
      </a:accent3>
      <a:accent4>
        <a:srgbClr val="007EAE"/>
      </a:accent4>
      <a:accent5>
        <a:srgbClr val="23A1FF"/>
      </a:accent5>
      <a:accent6>
        <a:srgbClr val="2FA6FF"/>
      </a:accent6>
      <a:hlink>
        <a:srgbClr val="005390"/>
      </a:hlink>
      <a:folHlink>
        <a:srgbClr val="2DC7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46660</TotalTime>
  <Words>2686</Words>
  <Application>Microsoft Macintosh PowerPoint</Application>
  <PresentationFormat>Custom</PresentationFormat>
  <Paragraphs>346</Paragraphs>
  <Slides>35</Slides>
  <Notes>31</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35</vt:i4>
      </vt:variant>
    </vt:vector>
  </HeadingPairs>
  <TitlesOfParts>
    <vt:vector size="53" baseType="lpstr">
      <vt:lpstr>Avenir Black Oblique</vt:lpstr>
      <vt:lpstr>Avenir Book</vt:lpstr>
      <vt:lpstr>Avenir Next Condensed</vt:lpstr>
      <vt:lpstr>Avenir Next Condensed Bold</vt:lpstr>
      <vt:lpstr>Avenir Next Condensed Demi Bold</vt:lpstr>
      <vt:lpstr>Avenir Next Condensed Medium</vt:lpstr>
      <vt:lpstr>Avenir Next Condensed Regular</vt:lpstr>
      <vt:lpstr>Calibri</vt:lpstr>
      <vt:lpstr>Calibri Light</vt:lpstr>
      <vt:lpstr>Devanagari MT</vt:lpstr>
      <vt:lpstr>Impact</vt:lpstr>
      <vt:lpstr>Mangal</vt:lpstr>
      <vt:lpstr>Myriad Pro Bold Condensed</vt:lpstr>
      <vt:lpstr>Myriad Pro Condensed</vt:lpstr>
      <vt:lpstr>Pathway Gothic One</vt:lpstr>
      <vt:lpstr>Times New Roman</vt:lpstr>
      <vt:lpstr>Arial</vt:lpstr>
      <vt:lpstr>Office Theme</vt:lpstr>
      <vt:lpstr>Accelerating Deep Learning  with the Biggest Losers </vt:lpstr>
      <vt:lpstr>Deep learning enables emerging applications</vt:lpstr>
      <vt:lpstr>DNN training analyzes many examples</vt:lpstr>
      <vt:lpstr>Selective-Backprop prioritizes informative examples</vt:lpstr>
      <vt:lpstr>DNN basics</vt:lpstr>
      <vt:lpstr>Example task: Image classification</vt:lpstr>
      <vt:lpstr>DNN inference: From image to “Dog”</vt:lpstr>
      <vt:lpstr>Training DNNs relies on a labeled dataset</vt:lpstr>
      <vt:lpstr>DNN training: Determining the weights</vt:lpstr>
      <vt:lpstr>DNN training: Determining the weights via backpropagation</vt:lpstr>
      <vt:lpstr>DNN training: Determining the weights via backpropagation</vt:lpstr>
      <vt:lpstr>DNN training analyzes an example many times</vt:lpstr>
      <vt:lpstr>DNN training analyzes an example many times</vt:lpstr>
      <vt:lpstr>SelectiveBackprop targets slowest part of training</vt:lpstr>
      <vt:lpstr>Not all examples are equally useful</vt:lpstr>
      <vt:lpstr>Prioritize examples with high loss</vt:lpstr>
      <vt:lpstr>PowerPoint Presentation</vt:lpstr>
      <vt:lpstr>DNN training analyzes an example many times</vt:lpstr>
      <vt:lpstr>Bad idea #1: Deciding with a hard threshold</vt:lpstr>
      <vt:lpstr>Bad idea #2: Deciding probabilistically with absolute loss</vt:lpstr>
      <vt:lpstr>Good idea: Use relative probabilistic calculation</vt:lpstr>
      <vt:lpstr>Example of probability calculation</vt:lpstr>
      <vt:lpstr>Selective-Backprop approach</vt:lpstr>
      <vt:lpstr>StaleSB reduces forward passes</vt:lpstr>
      <vt:lpstr>PowerPoint Presentation</vt:lpstr>
      <vt:lpstr>Datasets</vt:lpstr>
      <vt:lpstr>Train CIFAR10 to 4.14% (1.4x Traditional’s final error)</vt:lpstr>
      <vt:lpstr>Train CIFAR100 to 25.5% (1.4x Traditional’s final error)</vt:lpstr>
      <vt:lpstr>Train SVHN to 1.72% (1.4x Traditional’s final error)</vt:lpstr>
      <vt:lpstr>SB on CIFAR10 targets hard examples</vt:lpstr>
      <vt:lpstr>PowerPoint Presentation</vt:lpstr>
      <vt:lpstr>Compared approaches</vt:lpstr>
      <vt:lpstr>PowerPoint Presentation</vt:lpstr>
      <vt:lpstr>Most Pareto optimal points are SB or StaleSB</vt:lpstr>
      <vt:lpstr>SB is robust to modest amounts of error</vt:lpstr>
    </vt:vector>
  </TitlesOfParts>
  <Company>Parallel Data Laboratory</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Joan Digney</dc:creator>
  <cp:lastModifiedBy>Angela Jiang</cp:lastModifiedBy>
  <cp:revision>232</cp:revision>
  <cp:lastPrinted>2019-10-29T22:34:58Z</cp:lastPrinted>
  <dcterms:created xsi:type="dcterms:W3CDTF">1999-10-15T19:11:16Z</dcterms:created>
  <dcterms:modified xsi:type="dcterms:W3CDTF">2019-12-06T16:02:29Z</dcterms:modified>
</cp:coreProperties>
</file>